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6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D2A"/>
    <a:srgbClr val="113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982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t>Логотип Fortnite: https://cdn2.unrealengine.com/24br-s24-egs-launcher-logo-350x100-350x100-b63249f937d9.png. Источник: https://store.epicgames.com/en-US/p/fortnite.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 «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Бонус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t>Логотип Fortnite: https://cdn2.unrealengine.com/24br-s24-egs-launcher-logo-350x100-350x100-b63249f937d9.png. Источник: https://store.epicgames.com/en-US/p/fortnite.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5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ёмно-зелёный фон" descr="Тёмно-зелёный фо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603504" y="6441948"/>
            <a:ext cx="10981944" cy="0"/>
          </a:xfrm>
          <a:prstGeom prst="line">
            <a:avLst/>
          </a:prstGeom>
          <a:ln w="7620">
            <a:solidFill>
              <a:srgbClr val="2753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83A291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5" name="6 месяцев  /  48 занятий  /  2 раза в неделю"/>
          <p:cNvSpPr txBox="1"/>
          <p:nvPr/>
        </p:nvSpPr>
        <p:spPr>
          <a:xfrm>
            <a:off x="3749039" y="6547104"/>
            <a:ext cx="7223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83A291"/>
                </a:solidFill>
                <a:latin typeface="Arial"/>
              </a:rPr>
              <a:t>6 месяцев  /  48 занятий  /  2 раза в неделю</a:t>
            </a:r>
          </a:p>
        </p:txBody>
      </p:sp>
      <p:sp>
        <p:nvSpPr>
          <p:cNvPr id="6" name="Номер слайда 01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83A291"/>
                </a:solidFill>
                <a:latin typeface="Arial"/>
              </a:rPr>
              <a:t>01</a:t>
            </a:r>
          </a:p>
        </p:txBody>
      </p:sp>
      <p:pic>
        <p:nvPicPr>
          <p:cNvPr id="7" name="Иллюстрация учебной киберспортивной тренировки" descr="Иллюстрация учебной киберспортивной тренировк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472" y="164592"/>
            <a:ext cx="6126480" cy="6272784"/>
          </a:xfrm>
          <a:prstGeom prst="rect">
            <a:avLst/>
          </a:prstGeom>
        </p:spPr>
      </p:pic>
      <p:sp>
        <p:nvSpPr>
          <p:cNvPr id="8" name="Подложка логотипа Профзащиты"/>
          <p:cNvSpPr/>
          <p:nvPr/>
        </p:nvSpPr>
        <p:spPr>
          <a:xfrm>
            <a:off x="603504" y="438912"/>
            <a:ext cx="1426464" cy="969264"/>
          </a:xfrm>
          <a:prstGeom prst="roundRect">
            <a:avLst>
              <a:gd name="adj" fmla="val 9000"/>
            </a:avLst>
          </a:prstGeom>
          <a:solidFill>
            <a:srgbClr val="F8FA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ПРОГРАММА ДЛЯ ШКОЛЬНИКОВ"/>
          <p:cNvSpPr txBox="1"/>
          <p:nvPr/>
        </p:nvSpPr>
        <p:spPr>
          <a:xfrm>
            <a:off x="2276856" y="603504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AABBB0"/>
                </a:solidFill>
                <a:latin typeface="Arial"/>
              </a:rPr>
              <a:t>ПРОГРАММА ДЛЯ ШКОЛЬНИКОВ</a:t>
            </a:r>
          </a:p>
        </p:txBody>
      </p:sp>
      <p:sp>
        <p:nvSpPr>
          <p:cNvPr id="11" name="Школьники от 12 лет"/>
          <p:cNvSpPr txBox="1"/>
          <p:nvPr/>
        </p:nvSpPr>
        <p:spPr>
          <a:xfrm>
            <a:off x="2276856" y="905256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E58D"/>
                </a:solidFill>
                <a:latin typeface="Arial"/>
              </a:rPr>
              <a:t>Школьники от 12 лет</a:t>
            </a:r>
          </a:p>
        </p:txBody>
      </p:sp>
      <p:sp>
        <p:nvSpPr>
          <p:cNvPr id="12" name="Киберспорт со смыслом"/>
          <p:cNvSpPr txBox="1"/>
          <p:nvPr/>
        </p:nvSpPr>
        <p:spPr>
          <a:xfrm>
            <a:off x="603504" y="1847088"/>
            <a:ext cx="6446520" cy="1536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F8FAF3"/>
                </a:solidFill>
                <a:latin typeface="Arial"/>
              </a:rPr>
              <a:t>Киберспорт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F8FAF3"/>
                </a:solidFill>
                <a:latin typeface="Arial"/>
              </a:rPr>
              <a:t>со смыслом</a:t>
            </a:r>
          </a:p>
        </p:txBody>
      </p:sp>
      <p:sp>
        <p:nvSpPr>
          <p:cNvPr id="13" name="Основы киберспорта и игровой индустрии"/>
          <p:cNvSpPr txBox="1"/>
          <p:nvPr/>
        </p:nvSpPr>
        <p:spPr>
          <a:xfrm>
            <a:off x="603504" y="3639312"/>
            <a:ext cx="557784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AABBB0"/>
                </a:solidFill>
                <a:latin typeface="Arial"/>
              </a:rPr>
              <a:t>Основы киберспорта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AABBB0"/>
                </a:solidFill>
                <a:latin typeface="Arial"/>
              </a:rPr>
              <a:t>и игровой индустрии</a:t>
            </a:r>
          </a:p>
        </p:txBody>
      </p:sp>
      <p:pic>
        <p:nvPicPr>
          <p:cNvPr id="14" name="Официальный логотип Fortnite" descr="Fortni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" y="4688830"/>
            <a:ext cx="2057400" cy="587829"/>
          </a:xfrm>
          <a:prstGeom prst="rect">
            <a:avLst/>
          </a:prstGeom>
        </p:spPr>
      </p:pic>
      <p:pic>
        <p:nvPicPr>
          <p:cNvPr id="16" name="Логотип Dota 2 из опубликованного SVG" descr="Логотип Dota 2 из опубликованного SV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56" y="4727448"/>
            <a:ext cx="448056" cy="448056"/>
          </a:xfrm>
          <a:prstGeom prst="rect">
            <a:avLst/>
          </a:prstGeom>
        </p:spPr>
      </p:pic>
      <p:sp>
        <p:nvSpPr>
          <p:cNvPr id="17" name="DOTA 2"/>
          <p:cNvSpPr txBox="1"/>
          <p:nvPr/>
        </p:nvSpPr>
        <p:spPr>
          <a:xfrm>
            <a:off x="4014215" y="4805172"/>
            <a:ext cx="129844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F8FAF3"/>
                </a:solidFill>
                <a:latin typeface="Georgia"/>
              </a:rPr>
              <a:t>DOTA 2</a:t>
            </a:r>
          </a:p>
        </p:txBody>
      </p:sp>
      <p:sp>
        <p:nvSpPr>
          <p:cNvPr id="18" name="Играем осознанно. Учимся в команде. Видим собственный прогресс."/>
          <p:cNvSpPr txBox="1"/>
          <p:nvPr/>
        </p:nvSpPr>
        <p:spPr>
          <a:xfrm>
            <a:off x="603504" y="5504688"/>
            <a:ext cx="5971032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930" b="0">
                <a:solidFill>
                  <a:srgbClr val="F8FAF3"/>
                </a:solidFill>
                <a:latin typeface="Arial"/>
              </a:rPr>
              <a:t>Играем осознанно. Учимся в команде.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930" b="0">
                <a:solidFill>
                  <a:srgbClr val="F8FAF3"/>
                </a:solidFill>
                <a:latin typeface="Arial"/>
              </a:rPr>
              <a:t>Видим собственный прогресс.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116F84E-3486-1DA8-DFB6-45E2043DC9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 b="26891"/>
          <a:stretch/>
        </p:blipFill>
        <p:spPr>
          <a:xfrm>
            <a:off x="603504" y="512064"/>
            <a:ext cx="1417874" cy="7863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603504" y="6441948"/>
            <a:ext cx="10981944" cy="0"/>
          </a:xfrm>
          <a:prstGeom prst="line">
            <a:avLst/>
          </a:prstGeom>
          <a:ln w="7620">
            <a:solidFill>
              <a:srgbClr val="DDE5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789080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4" name="Номер слайда 02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89080"/>
                </a:solidFill>
                <a:latin typeface="Arial"/>
              </a:rPr>
              <a:t>02</a:t>
            </a:r>
          </a:p>
        </p:txBody>
      </p:sp>
      <p:sp>
        <p:nvSpPr>
          <p:cNvPr id="5" name="ИГРА КАК ОБРАЗОВАТЕЛЬНАЯ ПРАКТИКА"/>
          <p:cNvSpPr txBox="1"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85D3A"/>
                </a:solidFill>
                <a:latin typeface="Arial"/>
              </a:rPr>
              <a:t>ИГРА КАК ОБРАЗОВАТЕЛЬНАЯ ПРАКТИКА</a:t>
            </a:r>
          </a:p>
        </p:txBody>
      </p:sp>
      <p:sp>
        <p:nvSpPr>
          <p:cNvPr id="6" name="Увлечение становится осознанным развитием"/>
          <p:cNvSpPr txBox="1"/>
          <p:nvPr/>
        </p:nvSpPr>
        <p:spPr>
          <a:xfrm>
            <a:off x="603504" y="923544"/>
            <a:ext cx="1097280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7372A"/>
                </a:solidFill>
                <a:latin typeface="Arial"/>
              </a:rPr>
              <a:t>Увлечение становится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7372A"/>
                </a:solidFill>
                <a:latin typeface="Arial"/>
              </a:rPr>
              <a:t>осознанным развитием</a:t>
            </a:r>
          </a:p>
        </p:txBody>
      </p:sp>
      <p:sp>
        <p:nvSpPr>
          <p:cNvPr id="7" name="Карточка РЕБЁНКУ"/>
          <p:cNvSpPr/>
          <p:nvPr/>
        </p:nvSpPr>
        <p:spPr>
          <a:xfrm>
            <a:off x="603504" y="2423160"/>
            <a:ext cx="3438144" cy="3255264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Иллюстрация ребёнку" descr="Иллюстрация ребёнк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2423160"/>
            <a:ext cx="3438144" cy="1389888"/>
          </a:xfrm>
          <a:prstGeom prst="rect">
            <a:avLst/>
          </a:prstGeom>
        </p:spPr>
      </p:pic>
      <p:sp>
        <p:nvSpPr>
          <p:cNvPr id="9" name="РЕБЁНКУ"/>
          <p:cNvSpPr txBox="1"/>
          <p:nvPr/>
        </p:nvSpPr>
        <p:spPr>
          <a:xfrm>
            <a:off x="795528" y="3959352"/>
            <a:ext cx="30632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185D3A"/>
                </a:solidFill>
                <a:latin typeface="Arial"/>
              </a:rPr>
              <a:t>РЕБЁНКУ</a:t>
            </a:r>
          </a:p>
        </p:txBody>
      </p:sp>
      <p:sp>
        <p:nvSpPr>
          <p:cNvPr id="10" name="Интересная среда, понятная цель"/>
          <p:cNvSpPr txBox="1"/>
          <p:nvPr/>
        </p:nvSpPr>
        <p:spPr>
          <a:xfrm>
            <a:off x="795528" y="4325112"/>
            <a:ext cx="3108960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Интересная среда,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понятная цель</a:t>
            </a:r>
          </a:p>
        </p:txBody>
      </p:sp>
      <p:sp>
        <p:nvSpPr>
          <p:cNvPr id="11" name="Игровые задачи, своя роль в команде и поддержка тренера."/>
          <p:cNvSpPr txBox="1"/>
          <p:nvPr/>
        </p:nvSpPr>
        <p:spPr>
          <a:xfrm>
            <a:off x="795528" y="5065776"/>
            <a:ext cx="3108960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Игровые задачи, своя роль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в команде и поддержка тренера.</a:t>
            </a:r>
          </a:p>
        </p:txBody>
      </p:sp>
      <p:sp>
        <p:nvSpPr>
          <p:cNvPr id="12" name="Карточка РОДИТЕЛЯМ"/>
          <p:cNvSpPr/>
          <p:nvPr/>
        </p:nvSpPr>
        <p:spPr>
          <a:xfrm>
            <a:off x="4379976" y="2423160"/>
            <a:ext cx="3438144" cy="3255264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Иллюстрация родителям" descr="Иллюстрация родителя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6" y="2423160"/>
            <a:ext cx="3438144" cy="1389888"/>
          </a:xfrm>
          <a:prstGeom prst="rect">
            <a:avLst/>
          </a:prstGeom>
        </p:spPr>
      </p:pic>
      <p:sp>
        <p:nvSpPr>
          <p:cNvPr id="14" name="РОДИТЕЛЯМ"/>
          <p:cNvSpPr txBox="1"/>
          <p:nvPr/>
        </p:nvSpPr>
        <p:spPr>
          <a:xfrm>
            <a:off x="4572000" y="3959352"/>
            <a:ext cx="30632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185D3A"/>
                </a:solidFill>
                <a:latin typeface="Arial"/>
              </a:rPr>
              <a:t>РОДИТЕЛЯМ</a:t>
            </a:r>
          </a:p>
        </p:txBody>
      </p:sp>
      <p:sp>
        <p:nvSpPr>
          <p:cNvPr id="15" name="Понимание того, что происходит"/>
          <p:cNvSpPr txBox="1"/>
          <p:nvPr/>
        </p:nvSpPr>
        <p:spPr>
          <a:xfrm>
            <a:off x="4572000" y="4325112"/>
            <a:ext cx="3108960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Понимание того,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что происходит</a:t>
            </a:r>
          </a:p>
        </p:txBody>
      </p:sp>
      <p:sp>
        <p:nvSpPr>
          <p:cNvPr id="16" name="Регулярная обратная связь о занятиях и прогрессе ребёнка."/>
          <p:cNvSpPr txBox="1"/>
          <p:nvPr/>
        </p:nvSpPr>
        <p:spPr>
          <a:xfrm>
            <a:off x="4572000" y="5065776"/>
            <a:ext cx="3108960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Регулярная обратная связь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о занятиях и прогрессе ребёнка.</a:t>
            </a:r>
          </a:p>
        </p:txBody>
      </p:sp>
      <p:sp>
        <p:nvSpPr>
          <p:cNvPr id="17" name="Карточка ШКОЛЕ"/>
          <p:cNvSpPr/>
          <p:nvPr/>
        </p:nvSpPr>
        <p:spPr>
          <a:xfrm>
            <a:off x="8156448" y="2423160"/>
            <a:ext cx="3438144" cy="3255264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Иллюстрация школе" descr="Иллюстрация школ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448" y="2423160"/>
            <a:ext cx="3438144" cy="1389888"/>
          </a:xfrm>
          <a:prstGeom prst="rect">
            <a:avLst/>
          </a:prstGeom>
        </p:spPr>
      </p:pic>
      <p:sp>
        <p:nvSpPr>
          <p:cNvPr id="19" name="ШКОЛЕ"/>
          <p:cNvSpPr txBox="1"/>
          <p:nvPr/>
        </p:nvSpPr>
        <p:spPr>
          <a:xfrm>
            <a:off x="8348472" y="3959352"/>
            <a:ext cx="30632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185D3A"/>
                </a:solidFill>
                <a:latin typeface="Arial"/>
              </a:rPr>
              <a:t>ШКОЛЕ</a:t>
            </a:r>
          </a:p>
        </p:txBody>
      </p:sp>
      <p:sp>
        <p:nvSpPr>
          <p:cNvPr id="20" name="Новое направление без разработки с нуля"/>
          <p:cNvSpPr txBox="1"/>
          <p:nvPr/>
        </p:nvSpPr>
        <p:spPr>
          <a:xfrm>
            <a:off x="8348472" y="4325112"/>
            <a:ext cx="3108960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Новое направление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72A"/>
                </a:solidFill>
                <a:latin typeface="Arial"/>
              </a:rPr>
              <a:t>без разработки с нуля</a:t>
            </a:r>
          </a:p>
        </p:txBody>
      </p:sp>
      <p:sp>
        <p:nvSpPr>
          <p:cNvPr id="21" name="Готовая программа, учебный и календарно-тематический планы."/>
          <p:cNvSpPr txBox="1"/>
          <p:nvPr/>
        </p:nvSpPr>
        <p:spPr>
          <a:xfrm>
            <a:off x="8348472" y="5065776"/>
            <a:ext cx="3108960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Готовая программа, учебный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и календарно-тематический планы.</a:t>
            </a:r>
          </a:p>
        </p:txBody>
      </p:sp>
      <p:sp>
        <p:nvSpPr>
          <p:cNvPr id="22" name="Panel"/>
          <p:cNvSpPr/>
          <p:nvPr/>
        </p:nvSpPr>
        <p:spPr>
          <a:xfrm>
            <a:off x="603504" y="5916168"/>
            <a:ext cx="10991088" cy="411480"/>
          </a:xfrm>
          <a:prstGeom prst="rect">
            <a:avLst/>
          </a:prstGeom>
          <a:solidFill>
            <a:srgbClr val="18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В центре программы — личный прогресс, а не только игровой рейтинг."/>
          <p:cNvSpPr txBox="1"/>
          <p:nvPr/>
        </p:nvSpPr>
        <p:spPr>
          <a:xfrm>
            <a:off x="804672" y="6003036"/>
            <a:ext cx="10561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F8FAF3"/>
                </a:solidFill>
                <a:latin typeface="Arial"/>
              </a:rPr>
              <a:t>В центре программы — личный прогресс, а не только игровой рейтинг.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ОБУЧЕНИЯ</a:t>
            </a:r>
            <a:endParaRPr lang="en-US" sz="1040" dirty="0"/>
          </a:p>
        </p:txBody>
      </p:sp>
      <p:sp>
        <p:nvSpPr>
          <p:cNvPr id="5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маршрут на шесть месяцев</a:t>
            </a:r>
            <a:endParaRPr lang="en-US" sz="3700" dirty="0"/>
          </a:p>
        </p:txBody>
      </p:sp>
      <p:sp>
        <p:nvSpPr>
          <p:cNvPr id="6" name="Text 2"/>
          <p:cNvSpPr/>
          <p:nvPr/>
        </p:nvSpPr>
        <p:spPr>
          <a:xfrm>
            <a:off x="603504" y="1865376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месяц — знакомство с индустрией. Затем — работа в выбранной дисциплине.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03504" y="2624328"/>
            <a:ext cx="2606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00" dirty="0"/>
          </a:p>
        </p:txBody>
      </p:sp>
      <p:sp>
        <p:nvSpPr>
          <p:cNvPr id="8" name="Text 4"/>
          <p:cNvSpPr/>
          <p:nvPr/>
        </p:nvSpPr>
        <p:spPr>
          <a:xfrm>
            <a:off x="603504" y="3703320"/>
            <a:ext cx="25877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учебных месяцев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410712" y="2624328"/>
            <a:ext cx="2606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00" dirty="0"/>
          </a:p>
        </p:txBody>
      </p:sp>
      <p:sp>
        <p:nvSpPr>
          <p:cNvPr id="10" name="Text 6"/>
          <p:cNvSpPr/>
          <p:nvPr/>
        </p:nvSpPr>
        <p:spPr>
          <a:xfrm>
            <a:off x="3410712" y="3703320"/>
            <a:ext cx="25877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 неделю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217920" y="2624328"/>
            <a:ext cx="2606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6400" dirty="0"/>
          </a:p>
        </p:txBody>
      </p:sp>
      <p:sp>
        <p:nvSpPr>
          <p:cNvPr id="12" name="Text 8"/>
          <p:cNvSpPr/>
          <p:nvPr/>
        </p:nvSpPr>
        <p:spPr>
          <a:xfrm>
            <a:off x="6217920" y="3703320"/>
            <a:ext cx="25877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занятий за курс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9025128" y="2624328"/>
            <a:ext cx="2606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</a:t>
            </a:r>
            <a:endParaRPr lang="en-US" sz="6400" dirty="0"/>
          </a:p>
        </p:txBody>
      </p:sp>
      <p:sp>
        <p:nvSpPr>
          <p:cNvPr id="14" name="Text 10"/>
          <p:cNvSpPr/>
          <p:nvPr/>
        </p:nvSpPr>
        <p:spPr>
          <a:xfrm>
            <a:off x="9025128" y="3703320"/>
            <a:ext cx="25877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академических часов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3504" y="4645152"/>
            <a:ext cx="3072384" cy="1197864"/>
          </a:xfrm>
          <a:prstGeom prst="roundRect">
            <a:avLst>
              <a:gd name="adj" fmla="val 3053"/>
            </a:avLst>
          </a:prstGeom>
          <a:solidFill>
            <a:srgbClr val="16382B"/>
          </a:solidFill>
          <a:ln w="8890">
            <a:solidFill>
              <a:srgbClr val="3B5C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822960" y="4837176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занятий</a:t>
            </a:r>
            <a:endParaRPr lang="en-US" sz="2300" dirty="0"/>
          </a:p>
        </p:txBody>
      </p:sp>
      <p:sp>
        <p:nvSpPr>
          <p:cNvPr id="17" name="Text 13"/>
          <p:cNvSpPr/>
          <p:nvPr/>
        </p:nvSpPr>
        <p:spPr>
          <a:xfrm>
            <a:off x="822960" y="5330952"/>
            <a:ext cx="267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вводный блок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3886200" y="4974336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100" dirty="0"/>
          </a:p>
        </p:txBody>
      </p:sp>
      <p:sp>
        <p:nvSpPr>
          <p:cNvPr id="19" name="Shape 15"/>
          <p:cNvSpPr/>
          <p:nvPr/>
        </p:nvSpPr>
        <p:spPr>
          <a:xfrm>
            <a:off x="4626864" y="4645152"/>
            <a:ext cx="6949440" cy="1197864"/>
          </a:xfrm>
          <a:prstGeom prst="roundRect">
            <a:avLst>
              <a:gd name="adj" fmla="val 3053"/>
            </a:avLst>
          </a:prstGeom>
          <a:solidFill>
            <a:srgbClr val="16382B"/>
          </a:solidFill>
          <a:ln w="8890">
            <a:solidFill>
              <a:srgbClr val="3B5C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4846320" y="484632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занятий в одном треке</a:t>
            </a:r>
            <a:endParaRPr lang="en-US" sz="2300" dirty="0"/>
          </a:p>
        </p:txBody>
      </p:sp>
      <p:sp>
        <p:nvSpPr>
          <p:cNvPr id="21" name="Text 17"/>
          <p:cNvSpPr/>
          <p:nvPr/>
        </p:nvSpPr>
        <p:spPr>
          <a:xfrm>
            <a:off x="4846320" y="5340096"/>
            <a:ext cx="6355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Fortnite  или  Dota 2  ·  постоянный тренер</a:t>
            </a:r>
          </a:p>
        </p:txBody>
      </p:sp>
      <p:sp>
        <p:nvSpPr>
          <p:cNvPr id="22" name="Text 18"/>
          <p:cNvSpPr/>
          <p:nvPr/>
        </p:nvSpPr>
        <p:spPr>
          <a:xfrm>
            <a:off x="603504" y="6080760"/>
            <a:ext cx="109728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учебные недели. </a:t>
            </a:r>
            <a:r>
              <a:rPr lang="en-US" sz="1100" b="1" dirty="0" err="1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</a:t>
            </a:r>
            <a:r>
              <a:rPr lang="ru-RU" sz="1100" b="1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онлайн по субботам</a:t>
            </a:r>
            <a:r>
              <a:rPr lang="en-US" sz="1100" b="1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2 </a:t>
            </a:r>
            <a:r>
              <a:rPr lang="en-US" sz="1100" b="1" dirty="0" err="1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академических</a:t>
            </a:r>
            <a:r>
              <a:rPr lang="en-US" sz="1100" b="1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 err="1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часа</a:t>
            </a:r>
            <a:r>
              <a:rPr lang="ru-RU" sz="1100" b="1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1100" b="1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100" b="1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перерывом</a:t>
            </a:r>
            <a:r>
              <a:rPr lang="en-US" sz="1100" dirty="0" smtClean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25" name="Text 21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760" dirty="0"/>
          </a:p>
        </p:txBody>
      </p:sp>
      <p:sp>
        <p:nvSpPr>
          <p:cNvPr id="26" name="Номер слайда 03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603504" y="6441948"/>
            <a:ext cx="10981944" cy="0"/>
          </a:xfrm>
          <a:prstGeom prst="line">
            <a:avLst/>
          </a:prstGeom>
          <a:ln w="7620">
            <a:solidFill>
              <a:srgbClr val="DDE5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789080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4" name="Содержание заданий адаптируется к уровню группы и версии игры"/>
          <p:cNvSpPr txBox="1"/>
          <p:nvPr/>
        </p:nvSpPr>
        <p:spPr>
          <a:xfrm>
            <a:off x="3749039" y="6547104"/>
            <a:ext cx="7223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789080"/>
                </a:solidFill>
                <a:latin typeface="Arial"/>
              </a:rPr>
              <a:t>Содержание заданий адаптируется к уровню группы и версии игры</a:t>
            </a:r>
          </a:p>
        </p:txBody>
      </p:sp>
      <p:sp>
        <p:nvSpPr>
          <p:cNvPr id="5" name="Номер слайда 04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89080"/>
                </a:solidFill>
                <a:latin typeface="Arial"/>
              </a:rPr>
              <a:t>04</a:t>
            </a:r>
          </a:p>
        </p:txBody>
      </p:sp>
      <p:sp>
        <p:nvSpPr>
          <p:cNvPr id="6" name="ПРОГРАММА ПО МЕСЯЦАМ"/>
          <p:cNvSpPr txBox="1"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85D3A"/>
                </a:solidFill>
                <a:latin typeface="Arial"/>
              </a:rPr>
              <a:t>ПРОГРАММА ПО МЕСЯЦАМ</a:t>
            </a:r>
          </a:p>
        </p:txBody>
      </p:sp>
      <p:sp>
        <p:nvSpPr>
          <p:cNvPr id="7" name="От первого знакомства до командного турнира"/>
          <p:cNvSpPr txBox="1"/>
          <p:nvPr/>
        </p:nvSpPr>
        <p:spPr>
          <a:xfrm>
            <a:off x="603504" y="923544"/>
            <a:ext cx="109728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7372A"/>
                </a:solidFill>
                <a:latin typeface="Arial"/>
              </a:rPr>
              <a:t>От первого знакомства до командного турнира</a:t>
            </a:r>
          </a:p>
        </p:txBody>
      </p:sp>
      <p:sp>
        <p:nvSpPr>
          <p:cNvPr id="8" name="Шесть этапов. На каждом — своя учебная задача и 8 занятий."/>
          <p:cNvSpPr txBox="1"/>
          <p:nvPr/>
        </p:nvSpPr>
        <p:spPr>
          <a:xfrm>
            <a:off x="603504" y="1828800"/>
            <a:ext cx="1069848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B7062"/>
                </a:solidFill>
                <a:latin typeface="Arial"/>
              </a:rPr>
              <a:t>Шесть этапов. На каждом — своя учебная задача и 8 занятий.</a:t>
            </a:r>
          </a:p>
        </p:txBody>
      </p:sp>
      <p:sp>
        <p:nvSpPr>
          <p:cNvPr id="9" name="Модуль 1"/>
          <p:cNvSpPr/>
          <p:nvPr/>
        </p:nvSpPr>
        <p:spPr>
          <a:xfrm>
            <a:off x="603504" y="2496312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Иллюстрация модуля 1 — Игры и индустрия" descr="Иллюстрация модуля 1 — Игры и индустри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683764"/>
            <a:ext cx="1216152" cy="1307592"/>
          </a:xfrm>
          <a:prstGeom prst="rect">
            <a:avLst/>
          </a:prstGeom>
        </p:spPr>
      </p:pic>
      <p:sp>
        <p:nvSpPr>
          <p:cNvPr id="11" name="МЕСЯЦ 01"/>
          <p:cNvSpPr txBox="1"/>
          <p:nvPr/>
        </p:nvSpPr>
        <p:spPr>
          <a:xfrm>
            <a:off x="2103120" y="2642616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01</a:t>
            </a:r>
          </a:p>
        </p:txBody>
      </p:sp>
      <p:sp>
        <p:nvSpPr>
          <p:cNvPr id="12" name="Игры и индустрия"/>
          <p:cNvSpPr txBox="1"/>
          <p:nvPr/>
        </p:nvSpPr>
        <p:spPr>
          <a:xfrm>
            <a:off x="2103120" y="2944368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Игры и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индустрия</a:t>
            </a:r>
          </a:p>
        </p:txBody>
      </p:sp>
      <p:sp>
        <p:nvSpPr>
          <p:cNvPr id="13" name="Жанры, профессии и выбор трека"/>
          <p:cNvSpPr txBox="1"/>
          <p:nvPr/>
        </p:nvSpPr>
        <p:spPr>
          <a:xfrm>
            <a:off x="2103120" y="3547872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Жанры, профессии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выбор трека</a:t>
            </a:r>
          </a:p>
        </p:txBody>
      </p:sp>
      <p:sp>
        <p:nvSpPr>
          <p:cNvPr id="14" name="8 ЗАНЯТИЙ"/>
          <p:cNvSpPr txBox="1"/>
          <p:nvPr/>
        </p:nvSpPr>
        <p:spPr>
          <a:xfrm>
            <a:off x="2103120" y="3977639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  <p:sp>
        <p:nvSpPr>
          <p:cNvPr id="15" name="Модуль 2"/>
          <p:cNvSpPr/>
          <p:nvPr/>
        </p:nvSpPr>
        <p:spPr>
          <a:xfrm>
            <a:off x="4379976" y="2496312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Иллюстрация модуля 2 — Основа подготовки" descr="Иллюстрация модуля 2 — Основа подготовк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2683764"/>
            <a:ext cx="1216152" cy="1307592"/>
          </a:xfrm>
          <a:prstGeom prst="rect">
            <a:avLst/>
          </a:prstGeom>
        </p:spPr>
      </p:pic>
      <p:sp>
        <p:nvSpPr>
          <p:cNvPr id="17" name="МЕСЯЦ 02"/>
          <p:cNvSpPr txBox="1"/>
          <p:nvPr/>
        </p:nvSpPr>
        <p:spPr>
          <a:xfrm>
            <a:off x="5879592" y="2642616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02</a:t>
            </a:r>
          </a:p>
        </p:txBody>
      </p:sp>
      <p:sp>
        <p:nvSpPr>
          <p:cNvPr id="18" name="Основа подготовки"/>
          <p:cNvSpPr txBox="1"/>
          <p:nvPr/>
        </p:nvSpPr>
        <p:spPr>
          <a:xfrm>
            <a:off x="5879592" y="2944368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Основа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подготовки</a:t>
            </a:r>
          </a:p>
        </p:txBody>
      </p:sp>
      <p:sp>
        <p:nvSpPr>
          <p:cNvPr id="19" name="Правила, механика и первые разборы"/>
          <p:cNvSpPr txBox="1"/>
          <p:nvPr/>
        </p:nvSpPr>
        <p:spPr>
          <a:xfrm>
            <a:off x="5879592" y="3547872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Правила, механика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первые разборы</a:t>
            </a:r>
          </a:p>
        </p:txBody>
      </p:sp>
      <p:sp>
        <p:nvSpPr>
          <p:cNvPr id="20" name="8 ЗАНЯТИЙ"/>
          <p:cNvSpPr txBox="1"/>
          <p:nvPr/>
        </p:nvSpPr>
        <p:spPr>
          <a:xfrm>
            <a:off x="5879592" y="3977639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  <p:sp>
        <p:nvSpPr>
          <p:cNvPr id="21" name="Модуль 3"/>
          <p:cNvSpPr/>
          <p:nvPr/>
        </p:nvSpPr>
        <p:spPr>
          <a:xfrm>
            <a:off x="8156448" y="2496312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Иллюстрация модуля 3 — Личное мастерство" descr="Иллюстрация модуля 3 — Личное мастерств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6175" y="2683764"/>
            <a:ext cx="1216152" cy="1307592"/>
          </a:xfrm>
          <a:prstGeom prst="rect">
            <a:avLst/>
          </a:prstGeom>
        </p:spPr>
      </p:pic>
      <p:sp>
        <p:nvSpPr>
          <p:cNvPr id="23" name="МЕСЯЦ 03"/>
          <p:cNvSpPr txBox="1"/>
          <p:nvPr/>
        </p:nvSpPr>
        <p:spPr>
          <a:xfrm>
            <a:off x="9656064" y="2642616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03</a:t>
            </a:r>
          </a:p>
        </p:txBody>
      </p:sp>
      <p:sp>
        <p:nvSpPr>
          <p:cNvPr id="24" name="Личное мастерство"/>
          <p:cNvSpPr txBox="1"/>
          <p:nvPr/>
        </p:nvSpPr>
        <p:spPr>
          <a:xfrm>
            <a:off x="9656064" y="2944368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Личное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мастерство</a:t>
            </a:r>
          </a:p>
        </p:txBody>
      </p:sp>
      <p:sp>
        <p:nvSpPr>
          <p:cNvPr id="25" name="Своя роль, решения и работа над техникой"/>
          <p:cNvSpPr txBox="1"/>
          <p:nvPr/>
        </p:nvSpPr>
        <p:spPr>
          <a:xfrm>
            <a:off x="9656064" y="3547872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Своя роль, решения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работа над техникой</a:t>
            </a:r>
          </a:p>
        </p:txBody>
      </p:sp>
      <p:sp>
        <p:nvSpPr>
          <p:cNvPr id="26" name="8 ЗАНЯТИЙ"/>
          <p:cNvSpPr txBox="1"/>
          <p:nvPr/>
        </p:nvSpPr>
        <p:spPr>
          <a:xfrm>
            <a:off x="9656064" y="3977639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  <p:sp>
        <p:nvSpPr>
          <p:cNvPr id="27" name="Модуль 4"/>
          <p:cNvSpPr/>
          <p:nvPr/>
        </p:nvSpPr>
        <p:spPr>
          <a:xfrm>
            <a:off x="603504" y="4361688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Иллюстрация модуля 4 — Командная тактика" descr="Иллюстрация модуля 4 — Командная тактика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4549140"/>
            <a:ext cx="1216152" cy="1307592"/>
          </a:xfrm>
          <a:prstGeom prst="rect">
            <a:avLst/>
          </a:prstGeom>
        </p:spPr>
      </p:pic>
      <p:sp>
        <p:nvSpPr>
          <p:cNvPr id="29" name="МЕСЯЦ 04"/>
          <p:cNvSpPr txBox="1"/>
          <p:nvPr/>
        </p:nvSpPr>
        <p:spPr>
          <a:xfrm>
            <a:off x="2103120" y="4507992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04</a:t>
            </a:r>
          </a:p>
        </p:txBody>
      </p:sp>
      <p:sp>
        <p:nvSpPr>
          <p:cNvPr id="30" name="Командная тактика"/>
          <p:cNvSpPr txBox="1"/>
          <p:nvPr/>
        </p:nvSpPr>
        <p:spPr>
          <a:xfrm>
            <a:off x="2103120" y="4809744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Командная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тактика</a:t>
            </a:r>
          </a:p>
        </p:txBody>
      </p:sp>
      <p:sp>
        <p:nvSpPr>
          <p:cNvPr id="31" name="Общий план, поддержка и смена стратегии"/>
          <p:cNvSpPr txBox="1"/>
          <p:nvPr/>
        </p:nvSpPr>
        <p:spPr>
          <a:xfrm>
            <a:off x="2103120" y="5413248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Общий план, поддержка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смена стратегии</a:t>
            </a:r>
          </a:p>
        </p:txBody>
      </p:sp>
      <p:sp>
        <p:nvSpPr>
          <p:cNvPr id="32" name="8 ЗАНЯТИЙ"/>
          <p:cNvSpPr txBox="1"/>
          <p:nvPr/>
        </p:nvSpPr>
        <p:spPr>
          <a:xfrm>
            <a:off x="2103120" y="5843016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  <p:sp>
        <p:nvSpPr>
          <p:cNvPr id="33" name="Модуль 5"/>
          <p:cNvSpPr/>
          <p:nvPr/>
        </p:nvSpPr>
        <p:spPr>
          <a:xfrm>
            <a:off x="4379976" y="4361688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Иллюстрация модуля 5 — Анализ и рост" descr="Иллюстрация модуля 5 — Анализ и рост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9704" y="4549140"/>
            <a:ext cx="1216152" cy="1307592"/>
          </a:xfrm>
          <a:prstGeom prst="rect">
            <a:avLst/>
          </a:prstGeom>
        </p:spPr>
      </p:pic>
      <p:sp>
        <p:nvSpPr>
          <p:cNvPr id="35" name="МЕСЯЦ 05"/>
          <p:cNvSpPr txBox="1"/>
          <p:nvPr/>
        </p:nvSpPr>
        <p:spPr>
          <a:xfrm>
            <a:off x="5879592" y="4507992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05</a:t>
            </a:r>
          </a:p>
        </p:txBody>
      </p:sp>
      <p:sp>
        <p:nvSpPr>
          <p:cNvPr id="36" name="Анализ и рост"/>
          <p:cNvSpPr txBox="1"/>
          <p:nvPr/>
        </p:nvSpPr>
        <p:spPr>
          <a:xfrm>
            <a:off x="5879592" y="4809744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Анализ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и рост</a:t>
            </a:r>
          </a:p>
        </p:txBody>
      </p:sp>
      <p:sp>
        <p:nvSpPr>
          <p:cNvPr id="37" name="Причины ошибок и спокойная игра"/>
          <p:cNvSpPr txBox="1"/>
          <p:nvPr/>
        </p:nvSpPr>
        <p:spPr>
          <a:xfrm>
            <a:off x="5879592" y="5413248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Причины ошибок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спокойная игра</a:t>
            </a:r>
          </a:p>
        </p:txBody>
      </p:sp>
      <p:sp>
        <p:nvSpPr>
          <p:cNvPr id="38" name="8 ЗАНЯТИЙ"/>
          <p:cNvSpPr txBox="1"/>
          <p:nvPr/>
        </p:nvSpPr>
        <p:spPr>
          <a:xfrm>
            <a:off x="5879592" y="5843016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  <p:sp>
        <p:nvSpPr>
          <p:cNvPr id="39" name="Модуль 6"/>
          <p:cNvSpPr/>
          <p:nvPr/>
        </p:nvSpPr>
        <p:spPr>
          <a:xfrm>
            <a:off x="8156448" y="4361688"/>
            <a:ext cx="3447288" cy="1682496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Иллюстрация модуля 6 — Турнир и итоги" descr="Иллюстрация модуля 6 — Турнир и итоги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6175" y="4549140"/>
            <a:ext cx="1216152" cy="1307592"/>
          </a:xfrm>
          <a:prstGeom prst="rect">
            <a:avLst/>
          </a:prstGeom>
        </p:spPr>
      </p:pic>
      <p:sp>
        <p:nvSpPr>
          <p:cNvPr id="41" name="МЕСЯЦ 06"/>
          <p:cNvSpPr txBox="1"/>
          <p:nvPr/>
        </p:nvSpPr>
        <p:spPr>
          <a:xfrm>
            <a:off x="9656064" y="4507992"/>
            <a:ext cx="180136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85D3A"/>
                </a:solidFill>
                <a:latin typeface="Arial"/>
              </a:rPr>
              <a:t>МЕСЯЦ 06</a:t>
            </a:r>
          </a:p>
        </p:txBody>
      </p:sp>
      <p:sp>
        <p:nvSpPr>
          <p:cNvPr id="42" name="Турнир и итоги"/>
          <p:cNvSpPr txBox="1"/>
          <p:nvPr/>
        </p:nvSpPr>
        <p:spPr>
          <a:xfrm>
            <a:off x="9656064" y="4809744"/>
            <a:ext cx="1819656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Турнир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0" b="1">
                <a:solidFill>
                  <a:srgbClr val="17372A"/>
                </a:solidFill>
                <a:latin typeface="Arial"/>
              </a:rPr>
              <a:t>и итоги</a:t>
            </a:r>
          </a:p>
        </p:txBody>
      </p:sp>
      <p:sp>
        <p:nvSpPr>
          <p:cNvPr id="43" name="Встречи по регламенту и защита прогресса"/>
          <p:cNvSpPr txBox="1"/>
          <p:nvPr/>
        </p:nvSpPr>
        <p:spPr>
          <a:xfrm>
            <a:off x="9656064" y="5413248"/>
            <a:ext cx="181051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Встречи по регламенту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>
                <a:solidFill>
                  <a:srgbClr val="5B7062"/>
                </a:solidFill>
                <a:latin typeface="Arial"/>
              </a:rPr>
              <a:t>и защита прогресса</a:t>
            </a:r>
          </a:p>
        </p:txBody>
      </p:sp>
      <p:sp>
        <p:nvSpPr>
          <p:cNvPr id="44" name="8 ЗАНЯТИЙ"/>
          <p:cNvSpPr txBox="1"/>
          <p:nvPr/>
        </p:nvSpPr>
        <p:spPr>
          <a:xfrm>
            <a:off x="9656064" y="5843016"/>
            <a:ext cx="1792224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85D3A"/>
                </a:solidFill>
                <a:latin typeface="Arial"/>
              </a:rPr>
              <a:t>8 ЗАНЯТИЙ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1  /  ОБЩИЙ БЛОК</a:t>
            </a:r>
            <a:endParaRPr lang="en-US" sz="1040" dirty="0"/>
          </a:p>
        </p:txBody>
      </p:sp>
      <p:sp>
        <p:nvSpPr>
          <p:cNvPr id="5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увидеть больше, чем игру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603504" y="1865376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занятий об играх, профессиях, технологиях и культуре команды.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603504" y="2606040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4"/>
          <p:cNvSpPr/>
          <p:nvPr/>
        </p:nvSpPr>
        <p:spPr>
          <a:xfrm>
            <a:off x="749808" y="2734056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749808" y="30358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миры</a:t>
            </a:r>
            <a:endParaRPr lang="en-US" sz="1640" dirty="0"/>
          </a:p>
        </p:txBody>
      </p:sp>
      <p:sp>
        <p:nvSpPr>
          <p:cNvPr id="10" name="Text 6"/>
          <p:cNvSpPr/>
          <p:nvPr/>
        </p:nvSpPr>
        <p:spPr>
          <a:xfrm>
            <a:off x="749808" y="3630168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 реальном времени,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шутеры и знакомство с MOBA.</a:t>
            </a:r>
            <a:endParaRPr lang="en-US" sz="1120" dirty="0"/>
          </a:p>
        </p:txBody>
      </p:sp>
      <p:sp>
        <p:nvSpPr>
          <p:cNvPr id="11" name="Shape 7"/>
          <p:cNvSpPr/>
          <p:nvPr/>
        </p:nvSpPr>
        <p:spPr>
          <a:xfrm>
            <a:off x="3419856" y="2606040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3566160" y="2734056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566160" y="30358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индустрии</a:t>
            </a:r>
            <a:endParaRPr lang="en-US" sz="1640" dirty="0"/>
          </a:p>
        </p:txBody>
      </p:sp>
      <p:sp>
        <p:nvSpPr>
          <p:cNvPr id="14" name="Text 10"/>
          <p:cNvSpPr/>
          <p:nvPr/>
        </p:nvSpPr>
        <p:spPr>
          <a:xfrm>
            <a:off x="3566160" y="3630168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платформы, ИИ,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реальность.</a:t>
            </a:r>
            <a:endParaRPr lang="en-US" sz="1120" dirty="0"/>
          </a:p>
        </p:txBody>
      </p:sp>
      <p:sp>
        <p:nvSpPr>
          <p:cNvPr id="15" name="Shape 11"/>
          <p:cNvSpPr/>
          <p:nvPr/>
        </p:nvSpPr>
        <p:spPr>
          <a:xfrm>
            <a:off x="6236208" y="2606040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6382512" y="2734056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382512" y="30358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киберспортсмена</a:t>
            </a:r>
            <a:endParaRPr lang="en-US" sz="1640" dirty="0"/>
          </a:p>
        </p:txBody>
      </p:sp>
      <p:sp>
        <p:nvSpPr>
          <p:cNvPr id="18" name="Text 14"/>
          <p:cNvSpPr/>
          <p:nvPr/>
        </p:nvSpPr>
        <p:spPr>
          <a:xfrm>
            <a:off x="6382512" y="3630168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Тренировки, соревнования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работа в составе.</a:t>
            </a:r>
            <a:endParaRPr lang="en-US" sz="1120" dirty="0"/>
          </a:p>
        </p:txBody>
      </p:sp>
      <p:sp>
        <p:nvSpPr>
          <p:cNvPr id="19" name="Shape 15"/>
          <p:cNvSpPr/>
          <p:nvPr/>
        </p:nvSpPr>
        <p:spPr>
          <a:xfrm>
            <a:off x="9052560" y="2606040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9198864" y="2734056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9198864" y="30358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ту сторону экрана</a:t>
            </a:r>
            <a:endParaRPr lang="en-US" sz="1640" dirty="0"/>
          </a:p>
        </p:txBody>
      </p:sp>
      <p:sp>
        <p:nvSpPr>
          <p:cNvPr id="22" name="Text 18"/>
          <p:cNvSpPr/>
          <p:nvPr/>
        </p:nvSpPr>
        <p:spPr>
          <a:xfrm>
            <a:off x="9198864" y="3630168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Разработка, тестирование,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тренерство и судейство.</a:t>
            </a:r>
            <a:endParaRPr lang="en-US" sz="1120" dirty="0"/>
          </a:p>
        </p:txBody>
      </p:sp>
      <p:sp>
        <p:nvSpPr>
          <p:cNvPr id="23" name="Shape 19"/>
          <p:cNvSpPr/>
          <p:nvPr/>
        </p:nvSpPr>
        <p:spPr>
          <a:xfrm>
            <a:off x="603504" y="4288536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49808" y="4416552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749808" y="47183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игр к роботам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беспилотникам</a:t>
            </a:r>
            <a:endParaRPr lang="en-US" sz="1640" dirty="0"/>
          </a:p>
        </p:txBody>
      </p:sp>
      <p:sp>
        <p:nvSpPr>
          <p:cNvPr id="26" name="Text 22"/>
          <p:cNvSpPr/>
          <p:nvPr/>
        </p:nvSpPr>
        <p:spPr>
          <a:xfrm>
            <a:off x="749808" y="5312664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Симуляторы и гражданские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управления.</a:t>
            </a:r>
            <a:endParaRPr lang="en-US" sz="1120" dirty="0"/>
          </a:p>
        </p:txBody>
      </p:sp>
      <p:sp>
        <p:nvSpPr>
          <p:cNvPr id="27" name="Shape 23"/>
          <p:cNvSpPr/>
          <p:nvPr/>
        </p:nvSpPr>
        <p:spPr>
          <a:xfrm>
            <a:off x="3419856" y="4288536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3566160" y="4416552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3566160" y="47183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мышление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общение</a:t>
            </a:r>
            <a:endParaRPr lang="en-US" sz="1640" dirty="0"/>
          </a:p>
        </p:txBody>
      </p:sp>
      <p:sp>
        <p:nvSpPr>
          <p:cNvPr id="30" name="Text 26"/>
          <p:cNvSpPr/>
          <p:nvPr/>
        </p:nvSpPr>
        <p:spPr>
          <a:xfrm>
            <a:off x="3566160" y="5312664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цель, роли, уважение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полезная обратная связь.</a:t>
            </a:r>
            <a:endParaRPr lang="en-US" sz="1120" dirty="0"/>
          </a:p>
        </p:txBody>
      </p:sp>
      <p:sp>
        <p:nvSpPr>
          <p:cNvPr id="31" name="Shape 27"/>
          <p:cNvSpPr/>
          <p:nvPr/>
        </p:nvSpPr>
        <p:spPr>
          <a:xfrm>
            <a:off x="6236208" y="4288536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6382512" y="4416552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50" dirty="0"/>
          </a:p>
        </p:txBody>
      </p:sp>
      <p:sp>
        <p:nvSpPr>
          <p:cNvPr id="33" name="Text 29"/>
          <p:cNvSpPr/>
          <p:nvPr/>
        </p:nvSpPr>
        <p:spPr>
          <a:xfrm>
            <a:off x="6382512" y="47183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самоконтроль</a:t>
            </a:r>
            <a:endParaRPr lang="en-US" sz="1640" dirty="0"/>
          </a:p>
        </p:txBody>
      </p:sp>
      <p:sp>
        <p:nvSpPr>
          <p:cNvPr id="34" name="Text 30"/>
          <p:cNvSpPr/>
          <p:nvPr/>
        </p:nvSpPr>
        <p:spPr>
          <a:xfrm>
            <a:off x="6382512" y="5312664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ошибки,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и режим занятий.</a:t>
            </a:r>
            <a:endParaRPr lang="en-US" sz="1120" dirty="0"/>
          </a:p>
        </p:txBody>
      </p:sp>
      <p:sp>
        <p:nvSpPr>
          <p:cNvPr id="35" name="Shape 31"/>
          <p:cNvSpPr/>
          <p:nvPr/>
        </p:nvSpPr>
        <p:spPr>
          <a:xfrm>
            <a:off x="9052560" y="4288536"/>
            <a:ext cx="2615184" cy="1481328"/>
          </a:xfrm>
          <a:prstGeom prst="roundRect">
            <a:avLst>
              <a:gd name="adj" fmla="val 2469"/>
            </a:avLst>
          </a:prstGeom>
          <a:solidFill>
            <a:srgbClr val="122F25"/>
          </a:solidFill>
          <a:ln w="8890">
            <a:solidFill>
              <a:srgbClr val="3451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2"/>
          <p:cNvSpPr/>
          <p:nvPr/>
        </p:nvSpPr>
        <p:spPr>
          <a:xfrm>
            <a:off x="9198864" y="4416552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50" dirty="0"/>
          </a:p>
        </p:txBody>
      </p:sp>
      <p:sp>
        <p:nvSpPr>
          <p:cNvPr id="37" name="Text 33"/>
          <p:cNvSpPr/>
          <p:nvPr/>
        </p:nvSpPr>
        <p:spPr>
          <a:xfrm>
            <a:off x="9198864" y="47183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</a:t>
            </a:r>
            <a:endParaRPr lang="en-US" sz="1640" dirty="0"/>
          </a:p>
          <a:p>
            <a:pPr marL="0" indent="0">
              <a:buNone/>
            </a:pPr>
            <a:r>
              <a:rPr lang="en-US" sz="164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</a:t>
            </a:r>
            <a:endParaRPr lang="en-US" sz="1640" dirty="0"/>
          </a:p>
        </p:txBody>
      </p:sp>
      <p:sp>
        <p:nvSpPr>
          <p:cNvPr id="38" name="Text 34"/>
          <p:cNvSpPr/>
          <p:nvPr/>
        </p:nvSpPr>
        <p:spPr>
          <a:xfrm>
            <a:off x="9198864" y="5312664"/>
            <a:ext cx="23500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Клубы, лиги, регламенты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осознанный выбор трека.</a:t>
            </a:r>
            <a:endParaRPr lang="en-US" sz="1120" dirty="0"/>
          </a:p>
        </p:txBody>
      </p:sp>
      <p:sp>
        <p:nvSpPr>
          <p:cNvPr id="39" name="Shape 35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6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41" name="Text 37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76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занятие — практическая проба жанров; далее — обсуждения, демонстрации и задания</a:t>
            </a:r>
            <a:endParaRPr lang="en-US" sz="760" dirty="0"/>
          </a:p>
        </p:txBody>
      </p:sp>
      <p:sp>
        <p:nvSpPr>
          <p:cNvPr id="42" name="Номер слайда 05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Бонус для учителей">
    <p:bg>
      <p:bgPr>
        <a:solidFill>
          <a:srgbClr val="F7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ОНУС ДЛЯ УЧИТЕЛЕЙ"/>
          <p:cNvSpPr txBox="1"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40" b="1" spc="140">
                <a:solidFill>
                  <a:srgbClr val="185D3A"/>
                </a:solidFill>
                <a:latin typeface="Arial"/>
              </a:rPr>
              <a:t>БОНУС ДЛЯ УЧИТЕЛЕЙ</a:t>
            </a:r>
          </a:p>
        </p:txBody>
      </p:sp>
      <p:sp>
        <p:nvSpPr>
          <p:cNvPr id="3" name="Первый модуль — вместе с учениками"/>
          <p:cNvSpPr txBox="1"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550" b="1">
                <a:solidFill>
                  <a:srgbClr val="17372A"/>
                </a:solidFill>
                <a:latin typeface="Arial"/>
              </a:rPr>
              <a:t>Первый модуль — вместе с учениками</a:t>
            </a:r>
          </a:p>
        </p:txBody>
      </p:sp>
      <p:sp>
        <p:nvSpPr>
          <p:cNvPr id="4" name="Педагоги школы могут присоединиться к общему вводному блоку и познакомиться с современным "/>
          <p:cNvSpPr txBox="1"/>
          <p:nvPr/>
        </p:nvSpPr>
        <p:spPr>
          <a:xfrm>
            <a:off x="603504" y="184708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>
                <a:solidFill>
                  <a:srgbClr val="6D7E71"/>
                </a:solidFill>
                <a:latin typeface="Arial"/>
              </a:rPr>
              <a:t>Педагоги школы могут присоединиться к общему вводному блоку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0">
                <a:solidFill>
                  <a:srgbClr val="6D7E71"/>
                </a:solidFill>
                <a:latin typeface="Arial"/>
              </a:rPr>
              <a:t>и познакомиться с современным киберспортом вместе с детьми.</a:t>
            </a:r>
          </a:p>
        </p:txBody>
      </p:sp>
      <p:sp>
        <p:nvSpPr>
          <p:cNvPr id="5" name="О ЧЁМ ПОГОВОРИМ"/>
          <p:cNvSpPr txBox="1"/>
          <p:nvPr/>
        </p:nvSpPr>
        <p:spPr>
          <a:xfrm>
            <a:off x="603504" y="2724912"/>
            <a:ext cx="69951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19" b="1" spc="90">
                <a:solidFill>
                  <a:srgbClr val="185D3A"/>
                </a:solidFill>
                <a:latin typeface="Arial"/>
              </a:rPr>
              <a:t>О ЧЁМ ПОГОВОРИМ</a:t>
            </a:r>
          </a:p>
        </p:txBody>
      </p:sp>
      <p:sp>
        <p:nvSpPr>
          <p:cNvPr id="6" name="01"/>
          <p:cNvSpPr txBox="1"/>
          <p:nvPr/>
        </p:nvSpPr>
        <p:spPr>
          <a:xfrm>
            <a:off x="603504" y="3090672"/>
            <a:ext cx="521207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>
                <a:solidFill>
                  <a:srgbClr val="185D3A"/>
                </a:solidFill>
                <a:latin typeface="Arial"/>
              </a:rPr>
              <a:t>01</a:t>
            </a:r>
          </a:p>
        </p:txBody>
      </p:sp>
      <p:sp>
        <p:nvSpPr>
          <p:cNvPr id="7" name="Киберспорт сегодня"/>
          <p:cNvSpPr txBox="1"/>
          <p:nvPr/>
        </p:nvSpPr>
        <p:spPr>
          <a:xfrm>
            <a:off x="1307592" y="3090672"/>
            <a:ext cx="6217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b="1">
                <a:solidFill>
                  <a:srgbClr val="17372A"/>
                </a:solidFill>
                <a:latin typeface="Arial"/>
              </a:rPr>
              <a:t>Киберспорт сегодня</a:t>
            </a:r>
          </a:p>
        </p:txBody>
      </p:sp>
      <p:sp>
        <p:nvSpPr>
          <p:cNvPr id="8" name="Как устроены команды, турниры и игровая индустрия. Что меняется в играх и какие профессии "/>
          <p:cNvSpPr txBox="1"/>
          <p:nvPr/>
        </p:nvSpPr>
        <p:spPr>
          <a:xfrm>
            <a:off x="1307592" y="3483864"/>
            <a:ext cx="6281928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70" b="0">
                <a:solidFill>
                  <a:srgbClr val="6D7E71"/>
                </a:solidFill>
                <a:latin typeface="Arial"/>
              </a:rPr>
              <a:t>Как устроены команды, турниры и игровая индустрия.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70" b="0">
                <a:solidFill>
                  <a:srgbClr val="6D7E71"/>
                </a:solidFill>
                <a:latin typeface="Arial"/>
              </a:rPr>
              <a:t>Что меняется в играх и какие профессии с ними связаны.</a:t>
            </a:r>
          </a:p>
        </p:txBody>
      </p:sp>
      <p:sp>
        <p:nvSpPr>
          <p:cNvPr id="9" name="02"/>
          <p:cNvSpPr txBox="1"/>
          <p:nvPr/>
        </p:nvSpPr>
        <p:spPr>
          <a:xfrm>
            <a:off x="603504" y="4023360"/>
            <a:ext cx="521207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>
                <a:solidFill>
                  <a:srgbClr val="185D3A"/>
                </a:solidFill>
                <a:latin typeface="Arial"/>
              </a:rPr>
              <a:t>02</a:t>
            </a:r>
          </a:p>
        </p:txBody>
      </p:sp>
      <p:sp>
        <p:nvSpPr>
          <p:cNvPr id="10" name="Общий язык с учениками"/>
          <p:cNvSpPr txBox="1"/>
          <p:nvPr/>
        </p:nvSpPr>
        <p:spPr>
          <a:xfrm>
            <a:off x="1307592" y="4023360"/>
            <a:ext cx="6217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b="1">
                <a:solidFill>
                  <a:srgbClr val="17372A"/>
                </a:solidFill>
                <a:latin typeface="Arial"/>
              </a:rPr>
              <a:t>Общий язык с учениками</a:t>
            </a:r>
          </a:p>
        </p:txBody>
      </p:sp>
      <p:sp>
        <p:nvSpPr>
          <p:cNvPr id="11" name="Обсуждаем мотивацию, командную работу и культуру общения. Задаём вопросы приглашённым эксп"/>
          <p:cNvSpPr txBox="1"/>
          <p:nvPr/>
        </p:nvSpPr>
        <p:spPr>
          <a:xfrm>
            <a:off x="1307592" y="4416552"/>
            <a:ext cx="6281928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70" b="0">
                <a:solidFill>
                  <a:srgbClr val="6D7E71"/>
                </a:solidFill>
                <a:latin typeface="Arial"/>
              </a:rPr>
              <a:t>Обсуждаем мотивацию, командную работу и культуру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70" b="0">
                <a:solidFill>
                  <a:srgbClr val="6D7E71"/>
                </a:solidFill>
                <a:latin typeface="Arial"/>
              </a:rPr>
              <a:t>общения. Задаём вопросы приглашённым экспертам.</a:t>
            </a:r>
          </a:p>
        </p:txBody>
      </p:sp>
      <p:sp>
        <p:nvSpPr>
          <p:cNvPr id="12" name="СПИКЕРЫ ПЕРВОГО МОДУЛЯ"/>
          <p:cNvSpPr txBox="1"/>
          <p:nvPr/>
        </p:nvSpPr>
        <p:spPr>
          <a:xfrm>
            <a:off x="603504" y="5102352"/>
            <a:ext cx="70408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10" b="1" spc="90" dirty="0">
                <a:solidFill>
                  <a:srgbClr val="185D3A"/>
                </a:solidFill>
                <a:latin typeface="Arial"/>
              </a:rPr>
              <a:t>СПИКЕРЫ ПЕРВОГО МОДУЛЯ ИЗ ВЕДУЩИХ КОМПАНИЙ ЗАНИМАЮЩИХСЯ ОБУЧЕНИЕМ</a:t>
            </a:r>
          </a:p>
        </p:txBody>
      </p:sp>
      <p:sp>
        <p:nvSpPr>
          <p:cNvPr id="16" name="Спикеры City Business School"/>
          <p:cNvSpPr/>
          <p:nvPr/>
        </p:nvSpPr>
        <p:spPr>
          <a:xfrm>
            <a:off x="665988" y="5506538"/>
            <a:ext cx="5532121" cy="6309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8255">
            <a:solidFill>
              <a:srgbClr val="DDE5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Карточка"/>
          <p:cNvSpPr/>
          <p:nvPr/>
        </p:nvSpPr>
        <p:spPr>
          <a:xfrm>
            <a:off x="603504" y="5474335"/>
            <a:ext cx="50292" cy="630936"/>
          </a:xfrm>
          <a:prstGeom prst="rect">
            <a:avLst/>
          </a:prstGeom>
          <a:solidFill>
            <a:srgbClr val="185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Бонус первого модуля"/>
          <p:cNvSpPr/>
          <p:nvPr/>
        </p:nvSpPr>
        <p:spPr>
          <a:xfrm>
            <a:off x="8092440" y="2651760"/>
            <a:ext cx="3483864" cy="3429000"/>
          </a:xfrm>
          <a:prstGeom prst="roundRect">
            <a:avLst>
              <a:gd name="adj" fmla="val 5500"/>
            </a:avLst>
          </a:prstGeom>
          <a:solidFill>
            <a:srgbClr val="143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ОБЩИЙ ВВОДНЫЙ БЛОК"/>
          <p:cNvSpPr txBox="1"/>
          <p:nvPr/>
        </p:nvSpPr>
        <p:spPr>
          <a:xfrm>
            <a:off x="8339327" y="2880360"/>
            <a:ext cx="297180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10" b="1" spc="60">
                <a:solidFill>
                  <a:srgbClr val="C4E58D"/>
                </a:solidFill>
                <a:latin typeface="Arial"/>
              </a:rPr>
              <a:t>ОБЩИЙ ВВОДНЫЙ БЛОК</a:t>
            </a:r>
          </a:p>
        </p:txBody>
      </p:sp>
      <p:sp>
        <p:nvSpPr>
          <p:cNvPr id="21" name="8"/>
          <p:cNvSpPr txBox="1"/>
          <p:nvPr/>
        </p:nvSpPr>
        <p:spPr>
          <a:xfrm>
            <a:off x="8311896" y="3172968"/>
            <a:ext cx="987552" cy="8961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600" b="1">
                <a:solidFill>
                  <a:srgbClr val="C4E58D"/>
                </a:solidFill>
                <a:latin typeface="Arial"/>
              </a:rPr>
              <a:t>8</a:t>
            </a:r>
          </a:p>
        </p:txBody>
      </p:sp>
      <p:sp>
        <p:nvSpPr>
          <p:cNvPr id="22" name="занятий первого модуля"/>
          <p:cNvSpPr txBox="1"/>
          <p:nvPr/>
        </p:nvSpPr>
        <p:spPr>
          <a:xfrm>
            <a:off x="9372600" y="3456432"/>
            <a:ext cx="1975104" cy="5394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39" b="1">
                <a:solidFill>
                  <a:srgbClr val="F8FAF3"/>
                </a:solidFill>
                <a:latin typeface="Arial"/>
              </a:rPr>
              <a:t>занятий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39" b="1">
                <a:solidFill>
                  <a:srgbClr val="F8FAF3"/>
                </a:solidFill>
                <a:latin typeface="Arial"/>
              </a:rPr>
              <a:t>первого модуля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339327" y="4206240"/>
            <a:ext cx="2990089" cy="0"/>
          </a:xfrm>
          <a:prstGeom prst="line">
            <a:avLst/>
          </a:prstGeom>
          <a:ln w="7620">
            <a:solidFill>
              <a:srgbClr val="3F62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Преимущественно теория, обсуждения и вопросы приглашённым спикерам."/>
          <p:cNvSpPr txBox="1"/>
          <p:nvPr/>
        </p:nvSpPr>
        <p:spPr>
          <a:xfrm>
            <a:off x="8339327" y="4453128"/>
            <a:ext cx="3008376" cy="8503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10" b="0">
                <a:solidFill>
                  <a:srgbClr val="F8FAF3"/>
                </a:solidFill>
                <a:latin typeface="Arial"/>
              </a:rPr>
              <a:t>Преимущественно теория,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10" b="0">
                <a:solidFill>
                  <a:srgbClr val="F8FAF3"/>
                </a:solidFill>
                <a:latin typeface="Arial"/>
              </a:rPr>
              <a:t>обсуждения и вопросы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10" b="0">
                <a:solidFill>
                  <a:srgbClr val="F8FAF3"/>
                </a:solidFill>
                <a:latin typeface="Arial"/>
              </a:rPr>
              <a:t>приглашённым спикерам.</a:t>
            </a:r>
          </a:p>
        </p:txBody>
      </p:sp>
      <p:sp>
        <p:nvSpPr>
          <p:cNvPr id="25" name="Карточка"/>
          <p:cNvSpPr/>
          <p:nvPr/>
        </p:nvSpPr>
        <p:spPr>
          <a:xfrm>
            <a:off x="8339327" y="5532120"/>
            <a:ext cx="2990088" cy="329184"/>
          </a:xfrm>
          <a:prstGeom prst="roundRect">
            <a:avLst>
              <a:gd name="adj" fmla="val 5500"/>
            </a:avLst>
          </a:prstGeom>
          <a:solidFill>
            <a:srgbClr val="C4E5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БОНУС ДЛЯ УЧИТЕЛЕЙ ШКОЛЫ"/>
          <p:cNvSpPr txBox="1"/>
          <p:nvPr/>
        </p:nvSpPr>
        <p:spPr>
          <a:xfrm>
            <a:off x="8430768" y="5623560"/>
            <a:ext cx="2807208" cy="1737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69" b="1">
                <a:solidFill>
                  <a:srgbClr val="17372A"/>
                </a:solidFill>
                <a:latin typeface="Arial"/>
              </a:rPr>
              <a:t>БОНУС ДЛЯ УЧИТЕЛЕЙ ШКОЛЫ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213043" y="9682721"/>
            <a:ext cx="1943234" cy="0"/>
          </a:xfrm>
          <a:prstGeom prst="line">
            <a:avLst/>
          </a:prstGeom>
          <a:ln w="7620">
            <a:solidFill>
              <a:srgbClr val="DDE5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10" b="1">
                <a:solidFill>
                  <a:srgbClr val="789080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29" name="Расписание и состав спикеров согласуются до старта. Бонус действует на первый модуль"/>
          <p:cNvSpPr txBox="1"/>
          <p:nvPr/>
        </p:nvSpPr>
        <p:spPr>
          <a:xfrm>
            <a:off x="3749039" y="6547104"/>
            <a:ext cx="72237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60" b="0">
                <a:solidFill>
                  <a:srgbClr val="789080"/>
                </a:solidFill>
                <a:latin typeface="Arial"/>
              </a:rPr>
              <a:t>Расписание и состав спикеров согласуются до старта. Бонус действует на первый модуль</a:t>
            </a:r>
          </a:p>
        </p:txBody>
      </p:sp>
      <p:sp>
        <p:nvSpPr>
          <p:cNvPr id="30" name="Номер слайда 06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>
                <a:solidFill>
                  <a:srgbClr val="789080"/>
                </a:solidFill>
                <a:latin typeface="Arial"/>
              </a:rPr>
              <a:t>06</a:t>
            </a:r>
          </a:p>
        </p:txBody>
      </p:sp>
      <p:sp>
        <p:nvSpPr>
          <p:cNvPr id="31" name="AutoShape 2">
            <a:extLst>
              <a:ext uri="{FF2B5EF4-FFF2-40B4-BE49-F238E27FC236}">
                <a16:creationId xmlns:a16="http://schemas.microsoft.com/office/drawing/2014/main" id="{02C411D9-92A2-485B-B217-6539030C8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AB011BC-5BA7-492D-9B06-A7B0674A8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6" y="5562505"/>
            <a:ext cx="764705" cy="506839"/>
          </a:xfrm>
          <a:prstGeom prst="rect">
            <a:avLst/>
          </a:prstGeom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D64D9297-F21E-4FC8-B275-B934FBEF9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597" y="5503147"/>
            <a:ext cx="910509" cy="64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90B4D1DB-88BE-4E51-A9A5-E4CE3CAA5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34" y="5544011"/>
            <a:ext cx="1519382" cy="49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D86DB561-C841-42B7-B3AF-C53CF53A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70" y="5542784"/>
            <a:ext cx="815298" cy="57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2D272E51-0BA8-4220-935B-75E1D9B7C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865" y="5711259"/>
            <a:ext cx="994582" cy="18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2–6  /  ВЫБРАННАЯ ДИСЦИПЛИНА</a:t>
            </a:r>
            <a:endParaRPr lang="en-US" sz="1040" dirty="0"/>
          </a:p>
        </p:txBody>
      </p:sp>
      <p:sp>
        <p:nvSpPr>
          <p:cNvPr id="5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трека. Один осознанный выбор.</a:t>
            </a:r>
            <a:endParaRPr lang="en-US" sz="3700" dirty="0"/>
          </a:p>
        </p:txBody>
      </p:sp>
      <p:sp>
        <p:nvSpPr>
          <p:cNvPr id="6" name="Text 2"/>
          <p:cNvSpPr/>
          <p:nvPr/>
        </p:nvSpPr>
        <p:spPr>
          <a:xfrm>
            <a:off x="603504" y="1865376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занятий с постоянным тренером в Fortnite или Dota 2.</a:t>
            </a:r>
          </a:p>
        </p:txBody>
      </p:sp>
      <p:sp>
        <p:nvSpPr>
          <p:cNvPr id="7" name="Shape 3"/>
          <p:cNvSpPr/>
          <p:nvPr/>
        </p:nvSpPr>
        <p:spPr>
          <a:xfrm>
            <a:off x="603504" y="2633472"/>
            <a:ext cx="5321808" cy="3520440"/>
          </a:xfrm>
          <a:prstGeom prst="roundRect">
            <a:avLst>
              <a:gd name="adj" fmla="val 1558"/>
            </a:avLst>
          </a:prstGeom>
          <a:solidFill>
            <a:srgbClr val="1C3027"/>
          </a:solidFill>
          <a:ln w="8890">
            <a:solidFill>
              <a:srgbClr val="6556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4"/>
          <p:cNvSpPr/>
          <p:nvPr/>
        </p:nvSpPr>
        <p:spPr>
          <a:xfrm>
            <a:off x="859536" y="2852928"/>
            <a:ext cx="4105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F3B3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FORTNITE</a:t>
            </a:r>
          </a:p>
        </p:txBody>
      </p:sp>
      <p:sp>
        <p:nvSpPr>
          <p:cNvPr id="10" name="Shape 5"/>
          <p:cNvSpPr/>
          <p:nvPr/>
        </p:nvSpPr>
        <p:spPr>
          <a:xfrm>
            <a:off x="859536" y="3538728"/>
            <a:ext cx="4809744" cy="0"/>
          </a:xfrm>
          <a:prstGeom prst="line">
            <a:avLst/>
          </a:prstGeom>
          <a:noFill/>
          <a:ln w="10160">
            <a:solidFill>
              <a:srgbClr val="6D603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6"/>
          <p:cNvSpPr/>
          <p:nvPr/>
        </p:nvSpPr>
        <p:spPr>
          <a:xfrm>
            <a:off x="859536" y="3867912"/>
            <a:ext cx="91440" cy="91440"/>
          </a:xfrm>
          <a:prstGeom prst="ellipse">
            <a:avLst/>
          </a:prstGeom>
          <a:solidFill>
            <a:srgbClr val="F3B36A"/>
          </a:solidFill>
          <a:ln w="12700">
            <a:solidFill>
              <a:srgbClr val="F3B3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7"/>
          <p:cNvSpPr/>
          <p:nvPr/>
        </p:nvSpPr>
        <p:spPr>
          <a:xfrm>
            <a:off x="1051560" y="38039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Управление, движение и строительство</a:t>
            </a:r>
          </a:p>
        </p:txBody>
      </p:sp>
      <p:sp>
        <p:nvSpPr>
          <p:cNvPr id="13" name="Shape 8"/>
          <p:cNvSpPr/>
          <p:nvPr/>
        </p:nvSpPr>
        <p:spPr>
          <a:xfrm>
            <a:off x="859536" y="4325112"/>
            <a:ext cx="91440" cy="91440"/>
          </a:xfrm>
          <a:prstGeom prst="ellipse">
            <a:avLst/>
          </a:prstGeom>
          <a:solidFill>
            <a:srgbClr val="F3B36A"/>
          </a:solidFill>
          <a:ln w="12700">
            <a:solidFill>
              <a:srgbClr val="F3B3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9"/>
          <p:cNvSpPr/>
          <p:nvPr/>
        </p:nvSpPr>
        <p:spPr>
          <a:xfrm>
            <a:off x="1051560" y="42611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ресурсы и тактика дуо</a:t>
            </a:r>
          </a:p>
        </p:txBody>
      </p:sp>
      <p:sp>
        <p:nvSpPr>
          <p:cNvPr id="15" name="Shape 10"/>
          <p:cNvSpPr/>
          <p:nvPr/>
        </p:nvSpPr>
        <p:spPr>
          <a:xfrm>
            <a:off x="859536" y="4782312"/>
            <a:ext cx="91440" cy="91440"/>
          </a:xfrm>
          <a:prstGeom prst="ellipse">
            <a:avLst/>
          </a:prstGeom>
          <a:solidFill>
            <a:srgbClr val="F3B36A"/>
          </a:solidFill>
          <a:ln w="12700">
            <a:solidFill>
              <a:srgbClr val="F3B3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1"/>
          <p:cNvSpPr/>
          <p:nvPr/>
        </p:nvSpPr>
        <p:spPr>
          <a:xfrm>
            <a:off x="1051560" y="47183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практика на островах Creative</a:t>
            </a:r>
          </a:p>
        </p:txBody>
      </p:sp>
      <p:sp>
        <p:nvSpPr>
          <p:cNvPr id="17" name="Shape 12"/>
          <p:cNvSpPr/>
          <p:nvPr/>
        </p:nvSpPr>
        <p:spPr>
          <a:xfrm>
            <a:off x="859536" y="5239512"/>
            <a:ext cx="91440" cy="91440"/>
          </a:xfrm>
          <a:prstGeom prst="ellipse">
            <a:avLst/>
          </a:prstGeom>
          <a:solidFill>
            <a:srgbClr val="F3B36A"/>
          </a:solidFill>
          <a:ln w="12700">
            <a:solidFill>
              <a:srgbClr val="F3B3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3"/>
          <p:cNvSpPr/>
          <p:nvPr/>
        </p:nvSpPr>
        <p:spPr>
          <a:xfrm>
            <a:off x="1051560" y="51755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решений и учебный турнир</a:t>
            </a:r>
          </a:p>
        </p:txBody>
      </p:sp>
      <p:sp>
        <p:nvSpPr>
          <p:cNvPr id="19" name="Text 14"/>
          <p:cNvSpPr/>
          <p:nvPr/>
        </p:nvSpPr>
        <p:spPr>
          <a:xfrm>
            <a:off x="859536" y="5751576"/>
            <a:ext cx="453542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80">
                <a:solidFill>
                  <a:srgbClr val="C4E58D"/>
                </a:solidFill>
                <a:latin typeface="Arial"/>
              </a:rPr>
              <a:t>Тренер — Владислав Радимов</a:t>
            </a:r>
            <a:endParaRPr lang="en-US" sz="1030" dirty="0"/>
          </a:p>
        </p:txBody>
      </p:sp>
      <p:sp>
        <p:nvSpPr>
          <p:cNvPr id="20" name="Shape 15"/>
          <p:cNvSpPr/>
          <p:nvPr/>
        </p:nvSpPr>
        <p:spPr>
          <a:xfrm>
            <a:off x="6245352" y="2633472"/>
            <a:ext cx="5321808" cy="3520440"/>
          </a:xfrm>
          <a:prstGeom prst="roundRect">
            <a:avLst>
              <a:gd name="adj" fmla="val 1558"/>
            </a:avLst>
          </a:prstGeom>
          <a:solidFill>
            <a:srgbClr val="202B27"/>
          </a:solidFill>
          <a:ln w="8890">
            <a:solidFill>
              <a:srgbClr val="66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6"/>
          <p:cNvSpPr/>
          <p:nvPr/>
        </p:nvSpPr>
        <p:spPr>
          <a:xfrm>
            <a:off x="6501384" y="2852928"/>
            <a:ext cx="4105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E48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DOTA 2</a:t>
            </a:r>
            <a:endParaRPr lang="en-US" sz="3100" dirty="0"/>
          </a:p>
        </p:txBody>
      </p:sp>
      <p:sp>
        <p:nvSpPr>
          <p:cNvPr id="23" name="Shape 17"/>
          <p:cNvSpPr/>
          <p:nvPr/>
        </p:nvSpPr>
        <p:spPr>
          <a:xfrm>
            <a:off x="6501384" y="3538728"/>
            <a:ext cx="4809744" cy="0"/>
          </a:xfrm>
          <a:prstGeom prst="line">
            <a:avLst/>
          </a:prstGeom>
          <a:noFill/>
          <a:ln w="10160">
            <a:solidFill>
              <a:srgbClr val="7751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18"/>
          <p:cNvSpPr/>
          <p:nvPr/>
        </p:nvSpPr>
        <p:spPr>
          <a:xfrm>
            <a:off x="6501384" y="3867912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19"/>
          <p:cNvSpPr/>
          <p:nvPr/>
        </p:nvSpPr>
        <p:spPr>
          <a:xfrm>
            <a:off x="6693408" y="38039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героем и игра на линии</a:t>
            </a:r>
            <a:endParaRPr lang="en-US" sz="1520" dirty="0"/>
          </a:p>
        </p:txBody>
      </p:sp>
      <p:sp>
        <p:nvSpPr>
          <p:cNvPr id="26" name="Shape 20"/>
          <p:cNvSpPr/>
          <p:nvPr/>
        </p:nvSpPr>
        <p:spPr>
          <a:xfrm>
            <a:off x="6501384" y="4325112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1"/>
          <p:cNvSpPr/>
          <p:nvPr/>
        </p:nvSpPr>
        <p:spPr>
          <a:xfrm>
            <a:off x="6693408" y="42611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предметы и выбор героев</a:t>
            </a:r>
            <a:endParaRPr lang="en-US" sz="1520" dirty="0"/>
          </a:p>
        </p:txBody>
      </p:sp>
      <p:sp>
        <p:nvSpPr>
          <p:cNvPr id="28" name="Shape 22"/>
          <p:cNvSpPr/>
          <p:nvPr/>
        </p:nvSpPr>
        <p:spPr>
          <a:xfrm>
            <a:off x="6501384" y="4782312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3"/>
          <p:cNvSpPr/>
          <p:nvPr/>
        </p:nvSpPr>
        <p:spPr>
          <a:xfrm>
            <a:off x="6693408" y="47183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ресурсы и командные действия</a:t>
            </a:r>
            <a:endParaRPr lang="en-US" sz="1520" dirty="0"/>
          </a:p>
        </p:txBody>
      </p:sp>
      <p:sp>
        <p:nvSpPr>
          <p:cNvPr id="30" name="Shape 24"/>
          <p:cNvSpPr/>
          <p:nvPr/>
        </p:nvSpPr>
        <p:spPr>
          <a:xfrm>
            <a:off x="6501384" y="5239512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5"/>
          <p:cNvSpPr/>
          <p:nvPr/>
        </p:nvSpPr>
        <p:spPr>
          <a:xfrm>
            <a:off x="6693408" y="5175504"/>
            <a:ext cx="4544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матчей и подготовка к турниру</a:t>
            </a:r>
            <a:endParaRPr lang="en-US" sz="1520" dirty="0"/>
          </a:p>
        </p:txBody>
      </p:sp>
      <p:sp>
        <p:nvSpPr>
          <p:cNvPr id="32" name="Text 26"/>
          <p:cNvSpPr/>
          <p:nvPr/>
        </p:nvSpPr>
        <p:spPr>
          <a:xfrm>
            <a:off x="6501384" y="5751576"/>
            <a:ext cx="453542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80">
                <a:solidFill>
                  <a:srgbClr val="C4E58D"/>
                </a:solidFill>
                <a:latin typeface="Arial"/>
              </a:rPr>
              <a:t>Тренер — Сергей Посвященный</a:t>
            </a:r>
            <a:endParaRPr lang="en-US" sz="1030" dirty="0"/>
          </a:p>
        </p:txBody>
      </p:sp>
      <p:sp>
        <p:nvSpPr>
          <p:cNvPr id="33" name="Shape 27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28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35" name="Text 29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760" dirty="0"/>
          </a:p>
        </p:txBody>
      </p:sp>
      <p:sp>
        <p:nvSpPr>
          <p:cNvPr id="36" name="Номер слайда 07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37" name="Официальный логотип Fortnite" descr="Fortni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000" y="2870000"/>
            <a:ext cx="1280000" cy="365714"/>
          </a:xfrm>
          <a:prstGeom prst="rect">
            <a:avLst/>
          </a:prstGeom>
        </p:spPr>
      </p:pic>
      <p:pic>
        <p:nvPicPr>
          <p:cNvPr id="38" name="Оригинальный знак игровой дисциплины" descr="Оригинальный знак игровой дисциплины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80" y="2779776"/>
            <a:ext cx="475488" cy="4754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ТРЕНИРОВОК</a:t>
            </a:r>
            <a:endParaRPr lang="en-US" sz="1040" dirty="0"/>
          </a:p>
        </p:txBody>
      </p:sp>
      <p:sp>
        <p:nvSpPr>
          <p:cNvPr id="4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игра — с учебной задачей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03504" y="1865376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«сыграть ещё матч», а понять действие, отработать его и проверить улучшение.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03504" y="2606040"/>
            <a:ext cx="5321808" cy="1627632"/>
          </a:xfrm>
          <a:prstGeom prst="roundRect">
            <a:avLst>
              <a:gd name="adj" fmla="val 2247"/>
            </a:avLst>
          </a:prstGeom>
          <a:solidFill>
            <a:srgbClr val="FFFFFF"/>
          </a:solidFill>
          <a:ln w="8890">
            <a:solidFill>
              <a:srgbClr val="D3D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822960" y="2834640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00" dirty="0"/>
          </a:p>
        </p:txBody>
      </p:sp>
      <p:sp>
        <p:nvSpPr>
          <p:cNvPr id="23" name="Text 20"/>
          <p:cNvSpPr/>
          <p:nvPr/>
        </p:nvSpPr>
        <p:spPr>
          <a:xfrm>
            <a:off x="1728216" y="2798064"/>
            <a:ext cx="3200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и пробуем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728216" y="3282696"/>
            <a:ext cx="385876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объясняет приём, показывает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 игре и даёт короткие упражнения.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245352" y="2606040"/>
            <a:ext cx="5321808" cy="1627632"/>
          </a:xfrm>
          <a:prstGeom prst="roundRect">
            <a:avLst>
              <a:gd name="adj" fmla="val 2247"/>
            </a:avLst>
          </a:prstGeom>
          <a:solidFill>
            <a:srgbClr val="FFFFFF"/>
          </a:solidFill>
          <a:ln w="8890">
            <a:solidFill>
              <a:srgbClr val="D3D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6464808" y="2834640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00" dirty="0"/>
          </a:p>
        </p:txBody>
      </p:sp>
      <p:sp>
        <p:nvSpPr>
          <p:cNvPr id="33" name="Text 30"/>
          <p:cNvSpPr/>
          <p:nvPr/>
        </p:nvSpPr>
        <p:spPr>
          <a:xfrm>
            <a:off x="7370064" y="2798064"/>
            <a:ext cx="3200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в практике</a:t>
            </a:r>
            <a:endParaRPr lang="en-US" sz="2000" dirty="0"/>
          </a:p>
        </p:txBody>
      </p:sp>
      <p:sp>
        <p:nvSpPr>
          <p:cNvPr id="34" name="Text 31"/>
          <p:cNvSpPr/>
          <p:nvPr/>
        </p:nvSpPr>
        <p:spPr>
          <a:xfrm>
            <a:off x="7370064" y="3282696"/>
            <a:ext cx="385876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ситуации, командные действия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повторение с обратной связью.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603504" y="4608576"/>
            <a:ext cx="10972800" cy="1298448"/>
          </a:xfrm>
          <a:prstGeom prst="roundRect">
            <a:avLst>
              <a:gd name="adj" fmla="val 2817"/>
            </a:avLst>
          </a:prstGeom>
          <a:solidFill>
            <a:srgbClr val="185D3A"/>
          </a:solidFill>
          <a:ln w="8890">
            <a:solidFill>
              <a:srgbClr val="185D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859536" y="4800600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эпизода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859536" y="5294376"/>
            <a:ext cx="3328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ход, ошибка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работа в команде</a:t>
            </a:r>
            <a:endParaRPr lang="en-US" sz="1270" dirty="0"/>
          </a:p>
        </p:txBody>
      </p:sp>
      <p:sp>
        <p:nvSpPr>
          <p:cNvPr id="38" name="Text 35"/>
          <p:cNvSpPr/>
          <p:nvPr/>
        </p:nvSpPr>
        <p:spPr>
          <a:xfrm>
            <a:off x="4096512" y="5047488"/>
            <a:ext cx="384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300" dirty="0"/>
          </a:p>
        </p:txBody>
      </p:sp>
      <p:sp>
        <p:nvSpPr>
          <p:cNvPr id="39" name="Text 36"/>
          <p:cNvSpPr/>
          <p:nvPr/>
        </p:nvSpPr>
        <p:spPr>
          <a:xfrm>
            <a:off x="4562856" y="4800600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рекомендация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4562856" y="5294376"/>
            <a:ext cx="3328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фокус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следующую тренировку</a:t>
            </a:r>
            <a:endParaRPr lang="en-US" sz="1270" dirty="0"/>
          </a:p>
        </p:txBody>
      </p:sp>
      <p:sp>
        <p:nvSpPr>
          <p:cNvPr id="41" name="Text 38"/>
          <p:cNvSpPr/>
          <p:nvPr/>
        </p:nvSpPr>
        <p:spPr>
          <a:xfrm>
            <a:off x="7799832" y="5047488"/>
            <a:ext cx="384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300" dirty="0"/>
          </a:p>
        </p:txBody>
      </p:sp>
      <p:sp>
        <p:nvSpPr>
          <p:cNvPr id="42" name="Text 39"/>
          <p:cNvSpPr/>
          <p:nvPr/>
        </p:nvSpPr>
        <p:spPr>
          <a:xfrm>
            <a:off x="8266176" y="4800600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8266176" y="5294376"/>
            <a:ext cx="3328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запись показывает,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изменить</a:t>
            </a:r>
            <a:endParaRPr lang="en-US" sz="1270" dirty="0"/>
          </a:p>
        </p:txBody>
      </p:sp>
      <p:sp>
        <p:nvSpPr>
          <p:cNvPr id="44" name="Text 41"/>
          <p:cNvSpPr/>
          <p:nvPr/>
        </p:nvSpPr>
        <p:spPr>
          <a:xfrm>
            <a:off x="603504" y="6144768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собираются на учебной практике. Дополнительные домашние матчи не обязательны.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CAD6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78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47" name="Text 44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760" dirty="0"/>
          </a:p>
        </p:txBody>
      </p:sp>
      <p:sp>
        <p:nvSpPr>
          <p:cNvPr id="48" name="Номер слайда 08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8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pic>
        <p:nvPicPr>
          <p:cNvPr id="49" name="Иконка book-open" descr="Иконка book-op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928" y="2848356"/>
            <a:ext cx="521207" cy="521207"/>
          </a:xfrm>
          <a:prstGeom prst="rect">
            <a:avLst/>
          </a:prstGeom>
        </p:spPr>
      </p:pic>
      <p:pic>
        <p:nvPicPr>
          <p:cNvPr id="50" name="Иконка bullseye" descr="Иконка bullsey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9064" y="2825496"/>
            <a:ext cx="539496" cy="5394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/mnt/data/esports_work/assets/coach_cs.jpg"/>
          <p:cNvPicPr>
            <a:picLocks noChangeAspect="1"/>
          </p:cNvPicPr>
          <p:nvPr/>
        </p:nvPicPr>
        <p:blipFill>
          <a:blip r:embed="rId4"/>
          <a:srcRect l="11141" r="11141"/>
          <a:stretch/>
        </p:blipFill>
        <p:spPr>
          <a:xfrm>
            <a:off x="6958584" y="0"/>
            <a:ext cx="5230368" cy="6446520"/>
          </a:xfrm>
          <a:prstGeom prst="rect">
            <a:avLst/>
          </a:prstGeom>
        </p:spPr>
      </p:pic>
      <p:pic>
        <p:nvPicPr>
          <p:cNvPr id="5" name="Image 2" descr="/mnt/data/esports_work/assets/fade_left.png"/>
          <p:cNvPicPr>
            <a:picLocks noChangeAspect="1"/>
          </p:cNvPicPr>
          <p:nvPr/>
        </p:nvPicPr>
        <p:blipFill>
          <a:blip r:embed="rId5"/>
          <a:srcRect l="35702" r="35702"/>
          <a:stretch/>
        </p:blipFill>
        <p:spPr>
          <a:xfrm>
            <a:off x="6355080" y="0"/>
            <a:ext cx="1536192" cy="6446520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603504" y="484632"/>
            <a:ext cx="1847088" cy="301752"/>
          </a:xfrm>
          <a:prstGeom prst="roundRect">
            <a:avLst>
              <a:gd name="adj" fmla="val 9091"/>
            </a:avLst>
          </a:prstGeom>
          <a:solidFill>
            <a:srgbClr val="F3B36A"/>
          </a:solidFill>
          <a:ln w="8890">
            <a:solidFill>
              <a:srgbClr val="F3B3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/>
          <p:cNvSpPr/>
          <p:nvPr/>
        </p:nvSpPr>
        <p:spPr>
          <a:xfrm>
            <a:off x="704088" y="562356"/>
            <a:ext cx="1673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" b="1" dirty="0">
                <a:solidFill>
                  <a:srgbClr val="07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FORTNITE</a:t>
            </a:r>
          </a:p>
        </p:txBody>
      </p:sp>
      <p:sp>
        <p:nvSpPr>
          <p:cNvPr id="8" name="Text 2"/>
          <p:cNvSpPr/>
          <p:nvPr/>
        </p:nvSpPr>
        <p:spPr>
          <a:xfrm>
            <a:off x="603504" y="1161288"/>
            <a:ext cx="630021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9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Владислав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Радимов</a:t>
            </a:r>
            <a:endParaRPr lang="en-US" sz="3900" dirty="0"/>
          </a:p>
        </p:txBody>
      </p:sp>
      <p:sp>
        <p:nvSpPr>
          <p:cNvPr id="9" name="Text 3"/>
          <p:cNvSpPr/>
          <p:nvPr/>
        </p:nvSpPr>
        <p:spPr>
          <a:xfrm>
            <a:off x="603504" y="2523744"/>
            <a:ext cx="501091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C4E58D"/>
                </a:solidFill>
                <a:latin typeface="Arial"/>
              </a:rPr>
              <a:t>Тренер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C4E58D"/>
                </a:solidFill>
                <a:latin typeface="Arial"/>
              </a:rPr>
              <a:t>Fortnite</a:t>
            </a:r>
          </a:p>
        </p:txBody>
      </p:sp>
      <p:sp>
        <p:nvSpPr>
          <p:cNvPr id="10" name="Text 4"/>
          <p:cNvSpPr/>
          <p:nvPr/>
        </p:nvSpPr>
        <p:spPr>
          <a:xfrm>
            <a:off x="603504" y="3401568"/>
            <a:ext cx="6236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20">
                <a:solidFill>
                  <a:srgbClr val="AABBB0"/>
                </a:solidFill>
                <a:latin typeface="Arial"/>
              </a:rPr>
              <a:t>GONZO · основатель Konoha Gaming</a:t>
            </a:r>
            <a:endParaRPr lang="en-US" sz="1530" dirty="0"/>
          </a:p>
        </p:txBody>
      </p:sp>
      <p:sp>
        <p:nvSpPr>
          <p:cNvPr id="11" name="Shape 5"/>
          <p:cNvSpPr/>
          <p:nvPr/>
        </p:nvSpPr>
        <p:spPr>
          <a:xfrm>
            <a:off x="603504" y="4169664"/>
            <a:ext cx="6062472" cy="0"/>
          </a:xfrm>
          <a:prstGeom prst="line">
            <a:avLst/>
          </a:prstGeom>
          <a:noFill/>
          <a:ln w="10160">
            <a:solidFill>
              <a:srgbClr val="4561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6"/>
          <p:cNvSpPr/>
          <p:nvPr/>
        </p:nvSpPr>
        <p:spPr>
          <a:xfrm>
            <a:off x="603504" y="4443984"/>
            <a:ext cx="1874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</a:t>
            </a:r>
          </a:p>
        </p:txBody>
      </p:sp>
      <p:sp>
        <p:nvSpPr>
          <p:cNvPr id="13" name="Text 7"/>
          <p:cNvSpPr/>
          <p:nvPr/>
        </p:nvSpPr>
        <p:spPr>
          <a:xfrm>
            <a:off x="603504" y="5010912"/>
            <a:ext cx="1847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</a:t>
            </a:r>
          </a:p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</a:t>
            </a:r>
          </a:p>
        </p:txBody>
      </p:sp>
      <p:sp>
        <p:nvSpPr>
          <p:cNvPr id="14" name="Text 8"/>
          <p:cNvSpPr/>
          <p:nvPr/>
        </p:nvSpPr>
        <p:spPr>
          <a:xfrm>
            <a:off x="2633472" y="4443984"/>
            <a:ext cx="1874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</a:t>
            </a:r>
          </a:p>
        </p:txBody>
      </p:sp>
      <p:sp>
        <p:nvSpPr>
          <p:cNvPr id="15" name="Text 9"/>
          <p:cNvSpPr/>
          <p:nvPr/>
        </p:nvSpPr>
        <p:spPr>
          <a:xfrm>
            <a:off x="2633472" y="5010912"/>
            <a:ext cx="1847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игровых</a:t>
            </a:r>
          </a:p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ситуаций</a:t>
            </a:r>
          </a:p>
        </p:txBody>
      </p:sp>
      <p:sp>
        <p:nvSpPr>
          <p:cNvPr id="16" name="Text 10"/>
          <p:cNvSpPr/>
          <p:nvPr/>
        </p:nvSpPr>
        <p:spPr>
          <a:xfrm>
            <a:off x="4663440" y="4443984"/>
            <a:ext cx="1874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</a:t>
            </a:r>
          </a:p>
        </p:txBody>
      </p:sp>
      <p:sp>
        <p:nvSpPr>
          <p:cNvPr id="17" name="Text 11"/>
          <p:cNvSpPr/>
          <p:nvPr/>
        </p:nvSpPr>
        <p:spPr>
          <a:xfrm>
            <a:off x="4663440" y="5010912"/>
            <a:ext cx="1847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</a:t>
            </a:r>
          </a:p>
          <a:p>
            <a:pPr marL="0" indent="0">
              <a:buNone/>
            </a:pPr>
            <a:r>
              <a:rPr lang="en-US" sz="124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командной игре</a:t>
            </a:r>
          </a:p>
        </p:txBody>
      </p:sp>
      <p:sp>
        <p:nvSpPr>
          <p:cNvPr id="18" name="Text 12"/>
          <p:cNvSpPr/>
          <p:nvPr/>
        </p:nvSpPr>
        <p:spPr>
          <a:xfrm>
            <a:off x="603504" y="5760720"/>
            <a:ext cx="6355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Представлял сборную Белоруссии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жанре соревновательных игр</a:t>
            </a:r>
          </a:p>
        </p:txBody>
      </p:sp>
      <p:sp>
        <p:nvSpPr>
          <p:cNvPr id="19" name="Shape 13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4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21" name="Text 15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76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достижения предоставлены тренером</a:t>
            </a:r>
            <a:endParaRPr lang="en-US" sz="760" dirty="0"/>
          </a:p>
        </p:txBody>
      </p:sp>
      <p:sp>
        <p:nvSpPr>
          <p:cNvPr id="22" name="Номер слайда 09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/mnt/data/esports_work/assets/coach_dota.jpg"/>
          <p:cNvPicPr>
            <a:picLocks noChangeAspect="1"/>
          </p:cNvPicPr>
          <p:nvPr/>
        </p:nvPicPr>
        <p:blipFill>
          <a:blip r:embed="rId4"/>
          <a:srcRect l="6806" r="6806"/>
          <a:stretch/>
        </p:blipFill>
        <p:spPr>
          <a:xfrm>
            <a:off x="7598664" y="0"/>
            <a:ext cx="4590288" cy="6446520"/>
          </a:xfrm>
          <a:prstGeom prst="rect">
            <a:avLst/>
          </a:prstGeom>
        </p:spPr>
      </p:pic>
      <p:pic>
        <p:nvPicPr>
          <p:cNvPr id="5" name="Image 2" descr="/mnt/data/esports_work/assets/fade_left.png"/>
          <p:cNvPicPr>
            <a:picLocks noChangeAspect="1"/>
          </p:cNvPicPr>
          <p:nvPr/>
        </p:nvPicPr>
        <p:blipFill>
          <a:blip r:embed="rId5"/>
          <a:srcRect l="39787" r="39787"/>
          <a:stretch/>
        </p:blipFill>
        <p:spPr>
          <a:xfrm>
            <a:off x="7004304" y="0"/>
            <a:ext cx="1097280" cy="6446520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603504" y="484632"/>
            <a:ext cx="1536192" cy="301752"/>
          </a:xfrm>
          <a:prstGeom prst="roundRect">
            <a:avLst>
              <a:gd name="adj" fmla="val 24242"/>
            </a:avLst>
          </a:prstGeom>
          <a:solidFill>
            <a:srgbClr val="E48373"/>
          </a:solidFill>
          <a:ln w="889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/>
          <p:cNvSpPr/>
          <p:nvPr/>
        </p:nvSpPr>
        <p:spPr>
          <a:xfrm>
            <a:off x="704088" y="553212"/>
            <a:ext cx="13350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35" dirty="0">
                <a:solidFill>
                  <a:srgbClr val="07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DOTA 2</a:t>
            </a:r>
            <a:endParaRPr lang="en-US" sz="1040" dirty="0"/>
          </a:p>
        </p:txBody>
      </p:sp>
      <p:sp>
        <p:nvSpPr>
          <p:cNvPr id="8" name="Text 2"/>
          <p:cNvSpPr/>
          <p:nvPr/>
        </p:nvSpPr>
        <p:spPr>
          <a:xfrm>
            <a:off x="603504" y="1106424"/>
            <a:ext cx="6720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F8FAF3"/>
                </a:solidFill>
                <a:latin typeface="Arial"/>
              </a:rPr>
              <a:t>Сергей</a:t>
            </a:r>
            <a:endParaRPr lang="en-US" sz="5400" dirty="0"/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8FAF3"/>
                </a:solidFill>
                <a:latin typeface="Arial"/>
              </a:rPr>
              <a:t>Посвященный</a:t>
            </a:r>
          </a:p>
        </p:txBody>
      </p:sp>
      <p:sp>
        <p:nvSpPr>
          <p:cNvPr id="9" name="Text 3"/>
          <p:cNvSpPr/>
          <p:nvPr/>
        </p:nvSpPr>
        <p:spPr>
          <a:xfrm>
            <a:off x="603504" y="2642616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30">
                <a:solidFill>
                  <a:srgbClr val="AABBB0"/>
                </a:solidFill>
                <a:latin typeface="Arial"/>
              </a:rPr>
              <a:t>Соревновательный опыт.</a:t>
            </a:r>
            <a:endParaRPr lang="en-US" sz="2700" dirty="0"/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30">
                <a:solidFill>
                  <a:srgbClr val="AABBB0"/>
                </a:solidFill>
                <a:latin typeface="Arial"/>
              </a:rPr>
              <a:t>Персональный взгляд на игру.</a:t>
            </a:r>
          </a:p>
        </p:txBody>
      </p:sp>
      <p:sp>
        <p:nvSpPr>
          <p:cNvPr id="10" name="Text 4"/>
          <p:cNvSpPr/>
          <p:nvPr/>
        </p:nvSpPr>
        <p:spPr>
          <a:xfrm>
            <a:off x="603504" y="33832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E48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1 000</a:t>
            </a:r>
            <a:endParaRPr lang="en-US" sz="5200" dirty="0"/>
          </a:p>
        </p:txBody>
      </p:sp>
      <p:sp>
        <p:nvSpPr>
          <p:cNvPr id="11" name="Text 5"/>
          <p:cNvSpPr/>
          <p:nvPr/>
        </p:nvSpPr>
        <p:spPr>
          <a:xfrm>
            <a:off x="603504" y="424281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 тренерской практики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4599432" y="3520440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30" b="1">
                <a:solidFill>
                  <a:srgbClr val="E98674"/>
                </a:solidFill>
                <a:latin typeface="Arial"/>
              </a:rPr>
              <a:t>ИГРОВЫЕ РОЛИ</a:t>
            </a:r>
            <a:endParaRPr lang="en-US" sz="1030" dirty="0"/>
          </a:p>
        </p:txBody>
      </p:sp>
      <p:sp>
        <p:nvSpPr>
          <p:cNvPr id="13" name="Text 7"/>
          <p:cNvSpPr/>
          <p:nvPr/>
        </p:nvSpPr>
        <p:spPr>
          <a:xfrm>
            <a:off x="4599432" y="3877056"/>
            <a:ext cx="2523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8FAF3"/>
                </a:solidFill>
                <a:latin typeface="Arial"/>
              </a:rPr>
              <a:t>Керри и офлейн</a:t>
            </a:r>
            <a:endParaRPr lang="en-US" sz="1600" dirty="0"/>
          </a:p>
        </p:txBody>
      </p:sp>
      <p:sp>
        <p:nvSpPr>
          <p:cNvPr id="14" name="Shape 8"/>
          <p:cNvSpPr/>
          <p:nvPr/>
        </p:nvSpPr>
        <p:spPr>
          <a:xfrm>
            <a:off x="603504" y="4782312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9"/>
          <p:cNvSpPr/>
          <p:nvPr/>
        </p:nvSpPr>
        <p:spPr>
          <a:xfrm>
            <a:off x="822960" y="4718304"/>
            <a:ext cx="6446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1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роли и героев, разбор драфтов</a:t>
            </a:r>
            <a:endParaRPr lang="en-US" sz="1510" dirty="0"/>
          </a:p>
        </p:txBody>
      </p:sp>
      <p:sp>
        <p:nvSpPr>
          <p:cNvPr id="16" name="Shape 10"/>
          <p:cNvSpPr/>
          <p:nvPr/>
        </p:nvSpPr>
        <p:spPr>
          <a:xfrm>
            <a:off x="603504" y="5157216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1"/>
          <p:cNvSpPr/>
          <p:nvPr/>
        </p:nvSpPr>
        <p:spPr>
          <a:xfrm>
            <a:off x="822960" y="5093208"/>
            <a:ext cx="6446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1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линии и работа с ресурсами</a:t>
            </a:r>
            <a:endParaRPr lang="en-US" sz="1510" dirty="0"/>
          </a:p>
        </p:txBody>
      </p:sp>
      <p:sp>
        <p:nvSpPr>
          <p:cNvPr id="18" name="Shape 12"/>
          <p:cNvSpPr/>
          <p:nvPr/>
        </p:nvSpPr>
        <p:spPr>
          <a:xfrm>
            <a:off x="603504" y="5532120"/>
            <a:ext cx="91440" cy="91440"/>
          </a:xfrm>
          <a:prstGeom prst="ellipse">
            <a:avLst/>
          </a:prstGeom>
          <a:solidFill>
            <a:srgbClr val="E48373"/>
          </a:solidFill>
          <a:ln w="12700">
            <a:solidFill>
              <a:srgbClr val="E4837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3"/>
          <p:cNvSpPr/>
          <p:nvPr/>
        </p:nvSpPr>
        <p:spPr>
          <a:xfrm>
            <a:off x="822960" y="5468112"/>
            <a:ext cx="6446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1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Передвижения по карте и командная стратегия</a:t>
            </a:r>
            <a:endParaRPr lang="en-US" sz="1510" dirty="0"/>
          </a:p>
        </p:txBody>
      </p:sp>
      <p:sp>
        <p:nvSpPr>
          <p:cNvPr id="20" name="Text 14"/>
          <p:cNvSpPr/>
          <p:nvPr/>
        </p:nvSpPr>
        <p:spPr>
          <a:xfrm>
            <a:off x="603504" y="6044184"/>
            <a:ext cx="6693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7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 за КБУ, Flowers, SFT-esports, SFZ, Can’t Describe, Hey.dota</a:t>
            </a:r>
            <a:endParaRPr lang="en-US" sz="1070" dirty="0"/>
          </a:p>
        </p:txBody>
      </p:sp>
      <p:sp>
        <p:nvSpPr>
          <p:cNvPr id="21" name="Shape 15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6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23" name="Text 17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76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опыт обучения — по информации тренера</a:t>
            </a:r>
            <a:endParaRPr lang="en-US" sz="760" dirty="0"/>
          </a:p>
        </p:txBody>
      </p:sp>
      <p:sp>
        <p:nvSpPr>
          <p:cNvPr id="24" name="Номер слайда 10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СОПРОВОЖДЕНИЯ</a:t>
            </a:r>
            <a:endParaRPr lang="en-US" sz="1040" dirty="0"/>
          </a:p>
        </p:txBody>
      </p:sp>
      <p:sp>
        <p:nvSpPr>
          <p:cNvPr id="4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игрок — ещё не вся команда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03504" y="1865376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детьми работают киберспортсмены и тренеры с опытом обучения школьников.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03504" y="2688336"/>
            <a:ext cx="3438144" cy="3090672"/>
          </a:xfrm>
          <a:prstGeom prst="roundRect">
            <a:avLst>
              <a:gd name="adj" fmla="val 1775"/>
            </a:avLst>
          </a:prstGeom>
          <a:solidFill>
            <a:srgbClr val="FFFFFF"/>
          </a:solidFill>
          <a:ln w="8890">
            <a:solidFill>
              <a:srgbClr val="D3D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4"/>
          <p:cNvSpPr/>
          <p:nvPr/>
        </p:nvSpPr>
        <p:spPr>
          <a:xfrm>
            <a:off x="822960" y="2926080"/>
            <a:ext cx="877824" cy="877824"/>
          </a:xfrm>
          <a:prstGeom prst="ellipse">
            <a:avLst/>
          </a:prstGeom>
          <a:solidFill>
            <a:srgbClr val="E9F0DF"/>
          </a:solidFill>
          <a:ln w="12700">
            <a:solidFill>
              <a:srgbClr val="E9F0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832104" y="4133088"/>
            <a:ext cx="2962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экспертиза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32104" y="4800600"/>
            <a:ext cx="30083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опыт превращается</a:t>
            </a:r>
            <a:endParaRPr lang="en-US" sz="1340" dirty="0"/>
          </a:p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понятные приёмы, упражнения</a:t>
            </a:r>
            <a:endParaRPr lang="en-US" sz="1340" dirty="0"/>
          </a:p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разборы учебных матчей.</a:t>
            </a:r>
            <a:endParaRPr lang="en-US" sz="1340" dirty="0"/>
          </a:p>
        </p:txBody>
      </p:sp>
      <p:sp>
        <p:nvSpPr>
          <p:cNvPr id="16" name="Shape 13"/>
          <p:cNvSpPr/>
          <p:nvPr/>
        </p:nvSpPr>
        <p:spPr>
          <a:xfrm>
            <a:off x="4379976" y="2688336"/>
            <a:ext cx="3438144" cy="3090672"/>
          </a:xfrm>
          <a:prstGeom prst="roundRect">
            <a:avLst>
              <a:gd name="adj" fmla="val 1775"/>
            </a:avLst>
          </a:prstGeom>
          <a:solidFill>
            <a:srgbClr val="FFFFFF"/>
          </a:solidFill>
          <a:ln w="8890">
            <a:solidFill>
              <a:srgbClr val="D3D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4599432" y="2926080"/>
            <a:ext cx="877824" cy="877824"/>
          </a:xfrm>
          <a:prstGeom prst="ellipse">
            <a:avLst/>
          </a:prstGeom>
          <a:solidFill>
            <a:srgbClr val="E9F0DF"/>
          </a:solidFill>
          <a:ln w="12700">
            <a:solidFill>
              <a:srgbClr val="E9F0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08576" y="4133088"/>
            <a:ext cx="2962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с детьми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4608576" y="4800600"/>
            <a:ext cx="30083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 уровню группы, уважительное</a:t>
            </a:r>
            <a:endParaRPr lang="en-US" sz="1340" dirty="0"/>
          </a:p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общение, поддержка после ошибок</a:t>
            </a:r>
            <a:endParaRPr lang="en-US" sz="1340" dirty="0"/>
          </a:p>
          <a:p>
            <a:pPr marL="0" indent="0">
              <a:buNone/>
            </a:pPr>
            <a:r>
              <a:rPr lang="en-US" sz="134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понятные правила занятий.</a:t>
            </a:r>
            <a:endParaRPr lang="en-US" sz="1340" dirty="0"/>
          </a:p>
        </p:txBody>
      </p:sp>
      <p:sp>
        <p:nvSpPr>
          <p:cNvPr id="28" name="Shape 25"/>
          <p:cNvSpPr/>
          <p:nvPr/>
        </p:nvSpPr>
        <p:spPr>
          <a:xfrm>
            <a:off x="8156448" y="2688336"/>
            <a:ext cx="3438144" cy="3090672"/>
          </a:xfrm>
          <a:prstGeom prst="roundRect">
            <a:avLst>
              <a:gd name="adj" fmla="val 1775"/>
            </a:avLst>
          </a:prstGeom>
          <a:solidFill>
            <a:srgbClr val="FFFFFF"/>
          </a:solidFill>
          <a:ln w="8890">
            <a:solidFill>
              <a:srgbClr val="D3D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6"/>
          <p:cNvSpPr/>
          <p:nvPr/>
        </p:nvSpPr>
        <p:spPr>
          <a:xfrm>
            <a:off x="8375904" y="2926080"/>
            <a:ext cx="877824" cy="877824"/>
          </a:xfrm>
          <a:prstGeom prst="ellipse">
            <a:avLst/>
          </a:prstGeom>
          <a:solidFill>
            <a:srgbClr val="E9F0DF"/>
          </a:solidFill>
          <a:ln w="12700">
            <a:solidFill>
              <a:srgbClr val="E9F0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2"/>
          <p:cNvSpPr/>
          <p:nvPr/>
        </p:nvSpPr>
        <p:spPr>
          <a:xfrm>
            <a:off x="8385048" y="4133088"/>
            <a:ext cx="2962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основа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8385048" y="4800600"/>
            <a:ext cx="30083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20">
                <a:solidFill>
                  <a:srgbClr val="5B7062"/>
                </a:solidFill>
                <a:latin typeface="Arial"/>
              </a:rPr>
              <a:t>Последовательная программа,</a:t>
            </a:r>
            <a:endParaRPr lang="en-US" sz="1340" dirty="0"/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20">
                <a:solidFill>
                  <a:srgbClr val="5B7062"/>
                </a:solidFill>
                <a:latin typeface="Arial"/>
              </a:rPr>
              <a:t>наблюдаемые результаты и критерии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20">
                <a:solidFill>
                  <a:srgbClr val="5B7062"/>
                </a:solidFill>
                <a:latin typeface="Arial"/>
              </a:rPr>
              <a:t>оценки личного прогресса.</a:t>
            </a:r>
          </a:p>
        </p:txBody>
      </p:sp>
      <p:sp>
        <p:nvSpPr>
          <p:cNvPr id="47" name="Text 44"/>
          <p:cNvSpPr/>
          <p:nvPr/>
        </p:nvSpPr>
        <p:spPr>
          <a:xfrm>
            <a:off x="603504" y="604418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Объяснить. Поддержать. Помочь увидеть собственный рост.</a:t>
            </a:r>
            <a:endParaRPr lang="en-US" sz="1800" dirty="0"/>
          </a:p>
        </p:txBody>
      </p:sp>
      <p:sp>
        <p:nvSpPr>
          <p:cNvPr id="48" name="Shape 45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CAD6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6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78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50" name="Text 47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760" dirty="0"/>
          </a:p>
        </p:txBody>
      </p:sp>
      <p:sp>
        <p:nvSpPr>
          <p:cNvPr id="51" name="Номер слайда 11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8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pic>
        <p:nvPicPr>
          <p:cNvPr id="52" name="Иконка gamepad" descr="Иконка gamep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2884932"/>
            <a:ext cx="749808" cy="749808"/>
          </a:xfrm>
          <a:prstGeom prst="rect">
            <a:avLst/>
          </a:prstGeom>
        </p:spPr>
      </p:pic>
      <p:pic>
        <p:nvPicPr>
          <p:cNvPr id="53" name="Иконка people-roof" descr="Иконка people-roo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864" y="2875788"/>
            <a:ext cx="758952" cy="758952"/>
          </a:xfrm>
          <a:prstGeom prst="rect">
            <a:avLst/>
          </a:prstGeom>
        </p:spPr>
      </p:pic>
      <p:pic>
        <p:nvPicPr>
          <p:cNvPr id="54" name="Иконка graduation-cap" descr="Иконка graduation-ca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36" y="2875788"/>
            <a:ext cx="758952" cy="7589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7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</a:t>
            </a:r>
            <a:endParaRPr lang="en-US" sz="1040" dirty="0"/>
          </a:p>
        </p:txBody>
      </p:sp>
      <p:sp>
        <p:nvSpPr>
          <p:cNvPr id="5" name="Text 1"/>
          <p:cNvSpPr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следующий шаг.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— его прогресс.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603504" y="2578608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3504" y="2999232"/>
            <a:ext cx="5404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приоритетная рекомендация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03504" y="3547872"/>
            <a:ext cx="5184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получается, над чем поработать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какое упражнение выполнить дальше.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03504" y="448970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РОДИТЕЛЯМ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3504" y="4910328"/>
            <a:ext cx="53400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ежемесячный отчёт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603504" y="5468112"/>
            <a:ext cx="5193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Посещаемость, освоенные навыки,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цель следующего этапа.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6455664" y="2432304"/>
            <a:ext cx="5120640" cy="3794760"/>
          </a:xfrm>
          <a:prstGeom prst="roundRect">
            <a:avLst>
              <a:gd name="adj" fmla="val 1928"/>
            </a:avLst>
          </a:prstGeom>
          <a:solidFill>
            <a:srgbClr val="F5F6EF"/>
          </a:solidFill>
          <a:ln w="8890">
            <a:solidFill>
              <a:srgbClr val="F5F6E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702552" y="2697480"/>
            <a:ext cx="2532888" cy="283464"/>
          </a:xfrm>
          <a:prstGeom prst="roundRect">
            <a:avLst>
              <a:gd name="adj" fmla="val 25806"/>
            </a:avLst>
          </a:prstGeom>
          <a:solidFill>
            <a:srgbClr val="E3ECD8"/>
          </a:solidFill>
          <a:ln w="8890">
            <a:solidFill>
              <a:srgbClr val="E3EC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6803136" y="2766060"/>
            <a:ext cx="2331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5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ФОРМАТА ОТЧЁТА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6702552" y="3227832"/>
            <a:ext cx="4572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73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за учебный месяц</a:t>
            </a:r>
            <a:endParaRPr lang="en-US" sz="2100" dirty="0"/>
          </a:p>
        </p:txBody>
      </p:sp>
      <p:sp>
        <p:nvSpPr>
          <p:cNvPr id="16" name="Shape 12"/>
          <p:cNvSpPr/>
          <p:nvPr/>
        </p:nvSpPr>
        <p:spPr>
          <a:xfrm>
            <a:off x="6711696" y="3803904"/>
            <a:ext cx="4599432" cy="0"/>
          </a:xfrm>
          <a:prstGeom prst="line">
            <a:avLst/>
          </a:prstGeom>
          <a:noFill/>
          <a:ln w="8890">
            <a:solidFill>
              <a:srgbClr val="D0DCC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720840" y="3931920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получается</a:t>
            </a:r>
            <a:endParaRPr lang="en-US" sz="1230" dirty="0"/>
          </a:p>
        </p:txBody>
      </p:sp>
      <p:sp>
        <p:nvSpPr>
          <p:cNvPr id="18" name="Text 14"/>
          <p:cNvSpPr/>
          <p:nvPr/>
        </p:nvSpPr>
        <p:spPr>
          <a:xfrm>
            <a:off x="6720840" y="4197096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полезную информацию команде.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6711696" y="4434840"/>
            <a:ext cx="4599432" cy="0"/>
          </a:xfrm>
          <a:prstGeom prst="line">
            <a:avLst/>
          </a:prstGeom>
          <a:noFill/>
          <a:ln w="8890">
            <a:solidFill>
              <a:srgbClr val="D0DCC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6720840" y="4562856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</a:t>
            </a:r>
            <a:endParaRPr lang="en-US" sz="1230" dirty="0"/>
          </a:p>
        </p:txBody>
      </p:sp>
      <p:sp>
        <p:nvSpPr>
          <p:cNvPr id="21" name="Text 17"/>
          <p:cNvSpPr/>
          <p:nvPr/>
        </p:nvSpPr>
        <p:spPr>
          <a:xfrm>
            <a:off x="6720840" y="4828032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решения в сложном эпизоде.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6711696" y="5065776"/>
            <a:ext cx="4599432" cy="0"/>
          </a:xfrm>
          <a:prstGeom prst="line">
            <a:avLst/>
          </a:prstGeom>
          <a:noFill/>
          <a:ln w="8890">
            <a:solidFill>
              <a:srgbClr val="D0DCC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9"/>
          <p:cNvSpPr/>
          <p:nvPr/>
        </p:nvSpPr>
        <p:spPr>
          <a:xfrm>
            <a:off x="6720840" y="519379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b="1" dirty="0">
                <a:solidFill>
                  <a:srgbClr val="185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</a:t>
            </a:r>
            <a:endParaRPr lang="en-US" sz="1230" dirty="0"/>
          </a:p>
        </p:txBody>
      </p:sp>
      <p:sp>
        <p:nvSpPr>
          <p:cNvPr id="24" name="Text 20"/>
          <p:cNvSpPr/>
          <p:nvPr/>
        </p:nvSpPr>
        <p:spPr>
          <a:xfrm>
            <a:off x="6720840" y="5458968"/>
            <a:ext cx="4562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70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одну рекомендацию в новой игре.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2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27" name="Text 23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76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учебных матчей не требуют публичной публикации</a:t>
            </a:r>
            <a:endParaRPr lang="en-US" sz="760" dirty="0"/>
          </a:p>
        </p:txBody>
      </p:sp>
      <p:sp>
        <p:nvSpPr>
          <p:cNvPr id="28" name="Номер слайда 12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603504" y="6441948"/>
            <a:ext cx="10981944" cy="0"/>
          </a:xfrm>
          <a:prstGeom prst="line">
            <a:avLst/>
          </a:prstGeom>
          <a:ln w="7620">
            <a:solidFill>
              <a:srgbClr val="DDE5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789080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4" name="Номер слайда 13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89080"/>
                </a:solidFill>
                <a:latin typeface="Arial"/>
              </a:rPr>
              <a:t>13</a:t>
            </a:r>
          </a:p>
        </p:txBody>
      </p:sp>
      <p:sp>
        <p:nvSpPr>
          <p:cNvPr id="5" name="РЕЗУЛЬТАТ ШЕСТИ МЕСЯЦЕВ"/>
          <p:cNvSpPr txBox="1"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85D3A"/>
                </a:solidFill>
                <a:latin typeface="Arial"/>
              </a:rPr>
              <a:t>РЕЗУЛЬТАТ ШЕСТИ МЕСЯЦЕВ</a:t>
            </a:r>
          </a:p>
        </p:txBody>
      </p:sp>
      <p:sp>
        <p:nvSpPr>
          <p:cNvPr id="6" name="На финише — не только турнир"/>
          <p:cNvSpPr txBox="1"/>
          <p:nvPr/>
        </p:nvSpPr>
        <p:spPr>
          <a:xfrm>
            <a:off x="603504" y="923544"/>
            <a:ext cx="10972800" cy="9326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7372A"/>
                </a:solidFill>
                <a:latin typeface="Arial"/>
              </a:rPr>
              <a:t>На финише — не только турнир</a:t>
            </a:r>
          </a:p>
        </p:txBody>
      </p:sp>
      <p:sp>
        <p:nvSpPr>
          <p:cNvPr id="7" name="Ребёнок может показать, чему научился, и объяснить свой следующий шаг."/>
          <p:cNvSpPr txBox="1"/>
          <p:nvPr/>
        </p:nvSpPr>
        <p:spPr>
          <a:xfrm>
            <a:off x="603504" y="1874519"/>
            <a:ext cx="1069848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B7062"/>
                </a:solidFill>
                <a:latin typeface="Arial"/>
              </a:rPr>
              <a:t>Ребёнок может показать, чему научился, и объяснить свой следующий шаг.</a:t>
            </a:r>
          </a:p>
        </p:txBody>
      </p:sp>
      <p:sp>
        <p:nvSpPr>
          <p:cNvPr id="8" name="Командный турнир"/>
          <p:cNvSpPr/>
          <p:nvPr/>
        </p:nvSpPr>
        <p:spPr>
          <a:xfrm>
            <a:off x="603504" y="2633472"/>
            <a:ext cx="3438144" cy="2971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2104" y="2871216"/>
            <a:ext cx="914400" cy="914400"/>
          </a:xfrm>
          <a:prstGeom prst="ellipse">
            <a:avLst/>
          </a:prstGeom>
          <a:solidFill>
            <a:srgbClr val="18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Иконка trophy" descr="Иконка troph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7" y="2994660"/>
            <a:ext cx="667512" cy="667512"/>
          </a:xfrm>
          <a:prstGeom prst="rect">
            <a:avLst/>
          </a:prstGeom>
        </p:spPr>
      </p:pic>
      <p:sp>
        <p:nvSpPr>
          <p:cNvPr id="11" name="Командный турнир"/>
          <p:cNvSpPr txBox="1"/>
          <p:nvPr/>
        </p:nvSpPr>
        <p:spPr>
          <a:xfrm>
            <a:off x="832104" y="4041648"/>
            <a:ext cx="303580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7372A"/>
                </a:solidFill>
                <a:latin typeface="Arial"/>
              </a:rPr>
              <a:t>Командный турнир</a:t>
            </a:r>
          </a:p>
        </p:txBody>
      </p:sp>
      <p:sp>
        <p:nvSpPr>
          <p:cNvPr id="12" name="Опыт игры по регламенту, выполнения своей роли и работы на общий результат."/>
          <p:cNvSpPr txBox="1"/>
          <p:nvPr/>
        </p:nvSpPr>
        <p:spPr>
          <a:xfrm>
            <a:off x="832104" y="4727448"/>
            <a:ext cx="305409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Опыт игры по регламенту,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выполнения своей роли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и работы на общий результат.</a:t>
            </a:r>
          </a:p>
        </p:txBody>
      </p:sp>
      <p:sp>
        <p:nvSpPr>
          <p:cNvPr id="13" name="Портфолио прогресса"/>
          <p:cNvSpPr/>
          <p:nvPr/>
        </p:nvSpPr>
        <p:spPr>
          <a:xfrm>
            <a:off x="4379976" y="2633472"/>
            <a:ext cx="3438144" cy="2971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608576" y="2871216"/>
            <a:ext cx="914400" cy="914400"/>
          </a:xfrm>
          <a:prstGeom prst="ellipse">
            <a:avLst/>
          </a:prstGeom>
          <a:solidFill>
            <a:srgbClr val="18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Иконка folder-open" descr="Иконка folder-op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020" y="2994660"/>
            <a:ext cx="667512" cy="667512"/>
          </a:xfrm>
          <a:prstGeom prst="rect">
            <a:avLst/>
          </a:prstGeom>
        </p:spPr>
      </p:pic>
      <p:sp>
        <p:nvSpPr>
          <p:cNvPr id="16" name="Портфолио прогресса"/>
          <p:cNvSpPr txBox="1"/>
          <p:nvPr/>
        </p:nvSpPr>
        <p:spPr>
          <a:xfrm>
            <a:off x="4608576" y="4041648"/>
            <a:ext cx="303580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7372A"/>
                </a:solidFill>
                <a:latin typeface="Arial"/>
              </a:rPr>
              <a:t>Портфолио прогресса</a:t>
            </a:r>
          </a:p>
        </p:txBody>
      </p:sp>
      <p:sp>
        <p:nvSpPr>
          <p:cNvPr id="17" name="Записи «в начале — в конце», собственный разбор и обратная связь тренера."/>
          <p:cNvSpPr txBox="1"/>
          <p:nvPr/>
        </p:nvSpPr>
        <p:spPr>
          <a:xfrm>
            <a:off x="4608576" y="4727448"/>
            <a:ext cx="305409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Записи «в начале — в конце»,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собственный разбор и обратная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связь тренера.</a:t>
            </a:r>
          </a:p>
        </p:txBody>
      </p:sp>
      <p:sp>
        <p:nvSpPr>
          <p:cNvPr id="18" name="Личный план развития"/>
          <p:cNvSpPr/>
          <p:nvPr/>
        </p:nvSpPr>
        <p:spPr>
          <a:xfrm>
            <a:off x="8156448" y="2633472"/>
            <a:ext cx="3438144" cy="2971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DDE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385048" y="2871216"/>
            <a:ext cx="914400" cy="914400"/>
          </a:xfrm>
          <a:prstGeom prst="ellipse">
            <a:avLst/>
          </a:prstGeom>
          <a:solidFill>
            <a:srgbClr val="18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Иконка route" descr="Иконка rou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492" y="2994660"/>
            <a:ext cx="667512" cy="667512"/>
          </a:xfrm>
          <a:prstGeom prst="rect">
            <a:avLst/>
          </a:prstGeom>
        </p:spPr>
      </p:pic>
      <p:sp>
        <p:nvSpPr>
          <p:cNvPr id="21" name="Личный план развития"/>
          <p:cNvSpPr txBox="1"/>
          <p:nvPr/>
        </p:nvSpPr>
        <p:spPr>
          <a:xfrm>
            <a:off x="8385048" y="4041648"/>
            <a:ext cx="303580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7372A"/>
                </a:solidFill>
                <a:latin typeface="Arial"/>
              </a:rPr>
              <a:t>Личный план развития</a:t>
            </a:r>
          </a:p>
        </p:txBody>
      </p:sp>
      <p:sp>
        <p:nvSpPr>
          <p:cNvPr id="22" name="Сильные стороны, зоны роста и конкретные задачи для следующего этапа."/>
          <p:cNvSpPr txBox="1"/>
          <p:nvPr/>
        </p:nvSpPr>
        <p:spPr>
          <a:xfrm>
            <a:off x="8385048" y="4727448"/>
            <a:ext cx="305409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Сильные стороны, зоны роста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и конкретные задачи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B7062"/>
                </a:solidFill>
                <a:latin typeface="Arial"/>
              </a:rPr>
              <a:t>для следующего этапа.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3504" y="5870448"/>
            <a:ext cx="10981944" cy="0"/>
          </a:xfrm>
          <a:prstGeom prst="line">
            <a:avLst/>
          </a:prstGeom>
          <a:ln w="8255">
            <a:solidFill>
              <a:srgbClr val="DDE5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ГОРИЗОНТ ШИРЕ КИБЕРСПОРТА"/>
          <p:cNvSpPr txBox="1"/>
          <p:nvPr/>
        </p:nvSpPr>
        <p:spPr>
          <a:xfrm>
            <a:off x="603504" y="6044184"/>
            <a:ext cx="365760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85D3A"/>
                </a:solidFill>
                <a:latin typeface="Arial"/>
              </a:rPr>
              <a:t>ГОРИЗОНТ ШИРЕ КИБЕРСПОРТА</a:t>
            </a:r>
          </a:p>
        </p:txBody>
      </p:sp>
      <p:sp>
        <p:nvSpPr>
          <p:cNvPr id="25" name="Разработка · тестирование · аналитика · медиа · организация турниров"/>
          <p:cNvSpPr txBox="1"/>
          <p:nvPr/>
        </p:nvSpPr>
        <p:spPr>
          <a:xfrm>
            <a:off x="4663440" y="6025896"/>
            <a:ext cx="68580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7062"/>
                </a:solidFill>
                <a:latin typeface="Arial"/>
              </a:rPr>
              <a:t>Разработка · тестирование · аналитика · медиа · организация турниров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sports_work/assets/dark_b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/mnt/data/esports_work/assets/aren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984" y="1124712"/>
            <a:ext cx="6026727" cy="530352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603504" y="493776"/>
            <a:ext cx="2084832" cy="310896"/>
          </a:xfrm>
          <a:prstGeom prst="roundRect">
            <a:avLst>
              <a:gd name="adj" fmla="val 23529"/>
            </a:avLst>
          </a:prstGeom>
          <a:solidFill>
            <a:srgbClr val="C4E58D"/>
          </a:solidFill>
          <a:ln w="8890">
            <a:solidFill>
              <a:srgbClr val="C4E58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/>
          <p:cNvSpPr/>
          <p:nvPr/>
        </p:nvSpPr>
        <p:spPr>
          <a:xfrm>
            <a:off x="704088" y="562356"/>
            <a:ext cx="1883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b="1" kern="0" spc="35" dirty="0">
                <a:solidFill>
                  <a:srgbClr val="07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 С ЛАЗЕРТАГОМ</a:t>
            </a:r>
            <a:endParaRPr lang="en-US" sz="1020" dirty="0"/>
          </a:p>
        </p:txBody>
      </p:sp>
      <p:sp>
        <p:nvSpPr>
          <p:cNvPr id="7" name="Text 2"/>
          <p:cNvSpPr/>
          <p:nvPr/>
        </p:nvSpPr>
        <p:spPr>
          <a:xfrm>
            <a:off x="603504" y="1371600"/>
            <a:ext cx="5760720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9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</a:t>
            </a:r>
            <a:endParaRPr lang="en-US" sz="4900" dirty="0"/>
          </a:p>
          <a:p>
            <a:pPr marL="0" indent="0">
              <a:buNone/>
            </a:pPr>
            <a:r>
              <a:rPr lang="en-US" sz="4900" b="1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экрана</a:t>
            </a:r>
            <a:endParaRPr lang="en-US" sz="4900" dirty="0"/>
          </a:p>
        </p:txBody>
      </p:sp>
      <p:sp>
        <p:nvSpPr>
          <p:cNvPr id="8" name="Text 3"/>
          <p:cNvSpPr/>
          <p:nvPr/>
        </p:nvSpPr>
        <p:spPr>
          <a:xfrm>
            <a:off x="603504" y="3063240"/>
            <a:ext cx="5074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занятие по лазертагу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C4E5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учебный месяц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603504" y="4233672"/>
            <a:ext cx="500176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командный принцип —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AAB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активной игре на площадке.</a:t>
            </a:r>
            <a:endParaRPr lang="en-US" sz="1700" dirty="0"/>
          </a:p>
        </p:txBody>
      </p:sp>
      <p:sp>
        <p:nvSpPr>
          <p:cNvPr id="10" name="Shape 5"/>
          <p:cNvSpPr/>
          <p:nvPr/>
        </p:nvSpPr>
        <p:spPr>
          <a:xfrm>
            <a:off x="603504" y="5221224"/>
            <a:ext cx="82296" cy="82296"/>
          </a:xfrm>
          <a:prstGeom prst="ellipse">
            <a:avLst/>
          </a:prstGeom>
          <a:solidFill>
            <a:srgbClr val="DFD99D"/>
          </a:solidFill>
          <a:ln w="12700">
            <a:solidFill>
              <a:srgbClr val="DFD99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6"/>
          <p:cNvSpPr/>
          <p:nvPr/>
        </p:nvSpPr>
        <p:spPr>
          <a:xfrm>
            <a:off x="804672" y="5157216"/>
            <a:ext cx="45994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о плане</a:t>
            </a:r>
            <a:endParaRPr lang="en-US" sz="1420" dirty="0"/>
          </a:p>
        </p:txBody>
      </p:sp>
      <p:sp>
        <p:nvSpPr>
          <p:cNvPr id="12" name="Shape 7"/>
          <p:cNvSpPr/>
          <p:nvPr/>
        </p:nvSpPr>
        <p:spPr>
          <a:xfrm>
            <a:off x="603504" y="5532120"/>
            <a:ext cx="82296" cy="82296"/>
          </a:xfrm>
          <a:prstGeom prst="ellipse">
            <a:avLst/>
          </a:prstGeom>
          <a:solidFill>
            <a:srgbClr val="DFD99D"/>
          </a:solidFill>
          <a:ln w="12700">
            <a:solidFill>
              <a:srgbClr val="DFD99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804672" y="5468112"/>
            <a:ext cx="45994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друг друга</a:t>
            </a:r>
            <a:endParaRPr lang="en-US" sz="1420" dirty="0"/>
          </a:p>
        </p:txBody>
      </p:sp>
      <p:sp>
        <p:nvSpPr>
          <p:cNvPr id="14" name="Shape 9"/>
          <p:cNvSpPr/>
          <p:nvPr/>
        </p:nvSpPr>
        <p:spPr>
          <a:xfrm>
            <a:off x="603504" y="5843016"/>
            <a:ext cx="82296" cy="82296"/>
          </a:xfrm>
          <a:prstGeom prst="ellipse">
            <a:avLst/>
          </a:prstGeom>
          <a:solidFill>
            <a:srgbClr val="DFD99D"/>
          </a:solidFill>
          <a:ln w="12700">
            <a:solidFill>
              <a:srgbClr val="DFD99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0"/>
          <p:cNvSpPr/>
          <p:nvPr/>
        </p:nvSpPr>
        <p:spPr>
          <a:xfrm>
            <a:off x="804672" y="5779008"/>
            <a:ext cx="45994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20" dirty="0">
                <a:solidFill>
                  <a:srgbClr val="F8F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командные решения</a:t>
            </a:r>
            <a:endParaRPr lang="en-US" sz="1420" dirty="0"/>
          </a:p>
        </p:txBody>
      </p:sp>
      <p:sp>
        <p:nvSpPr>
          <p:cNvPr id="16" name="Shape 11"/>
          <p:cNvSpPr/>
          <p:nvPr/>
        </p:nvSpPr>
        <p:spPr>
          <a:xfrm>
            <a:off x="603504" y="6446520"/>
            <a:ext cx="10981944" cy="0"/>
          </a:xfrm>
          <a:prstGeom prst="line">
            <a:avLst/>
          </a:prstGeom>
          <a:noFill/>
          <a:ln w="7620">
            <a:solidFill>
              <a:srgbClr val="315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2"/>
          <p:cNvSpPr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10" b="1" kern="0" spc="12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СО СМЫСЛОМ</a:t>
            </a:r>
            <a:endParaRPr lang="en-US" sz="810" dirty="0"/>
          </a:p>
        </p:txBody>
      </p:sp>
      <p:sp>
        <p:nvSpPr>
          <p:cNvPr id="18" name="Text 13"/>
          <p:cNvSpPr/>
          <p:nvPr/>
        </p:nvSpPr>
        <p:spPr>
          <a:xfrm>
            <a:off x="3749040" y="654710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760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Лазертаг — дополнительно к основной программе. Площадка и расписание согласуются до старта</a:t>
            </a:r>
            <a:endParaRPr lang="en-US" sz="760" dirty="0"/>
          </a:p>
        </p:txBody>
      </p:sp>
      <p:sp>
        <p:nvSpPr>
          <p:cNvPr id="19" name="Номер слайда 14"/>
          <p:cNvSpPr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3A2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Игры будущего и перспектива участия">
    <p:bg>
      <p:bgPr>
        <a:solidFill>
          <a:srgbClr val="07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ёмно-зелёный фон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ИГРЫ БУДУЩЕГО  /  ПЕРСПЕКТИВА УЧАСТИЯ"/>
          <p:cNvSpPr txBox="1"/>
          <p:nvPr/>
        </p:nvSpPr>
        <p:spPr>
          <a:xfrm>
            <a:off x="603504" y="420624"/>
            <a:ext cx="107899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40" b="1" spc="120" dirty="0">
                <a:solidFill>
                  <a:srgbClr val="C4E58D"/>
                </a:solidFill>
                <a:latin typeface="Arial"/>
              </a:rPr>
              <a:t>ИГРЫ БУДУЩЕГО  /  ПЕРСПЕКТИВА УЧАСТИЯ</a:t>
            </a:r>
          </a:p>
        </p:txBody>
      </p:sp>
      <p:sp>
        <p:nvSpPr>
          <p:cNvPr id="4" name="От школьной команды к Играм будущего"/>
          <p:cNvSpPr txBox="1"/>
          <p:nvPr/>
        </p:nvSpPr>
        <p:spPr>
          <a:xfrm>
            <a:off x="603504" y="923544"/>
            <a:ext cx="7333488" cy="11704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50" b="1" dirty="0">
                <a:solidFill>
                  <a:srgbClr val="F8FAF3"/>
                </a:solidFill>
                <a:latin typeface="Arial"/>
              </a:rPr>
              <a:t>От школьной команды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50" b="1" dirty="0">
                <a:solidFill>
                  <a:srgbClr val="F8FAF3"/>
                </a:solidFill>
                <a:latin typeface="Arial"/>
              </a:rPr>
              <a:t>к Играм будущего</a:t>
            </a:r>
          </a:p>
        </p:txBody>
      </p:sp>
      <p:sp>
        <p:nvSpPr>
          <p:cNvPr id="5" name="Международный турнир на стыке киберспорта, спорта и технологий.¹"/>
          <p:cNvSpPr txBox="1"/>
          <p:nvPr/>
        </p:nvSpPr>
        <p:spPr>
          <a:xfrm>
            <a:off x="603504" y="2212848"/>
            <a:ext cx="7232904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0">
                <a:solidFill>
                  <a:srgbClr val="AABBB0"/>
                </a:solidFill>
                <a:latin typeface="Arial"/>
              </a:rPr>
              <a:t>Международный турнир на стыке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0">
                <a:solidFill>
                  <a:srgbClr val="AABBB0"/>
                </a:solidFill>
                <a:latin typeface="Arial"/>
              </a:rPr>
              <a:t>киберспорта, спорта и технологий.¹</a:t>
            </a:r>
          </a:p>
        </p:txBody>
      </p:sp>
      <p:pic>
        <p:nvPicPr>
          <p:cNvPr id="6" name="Учебная схема лазертаг-арены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408" y="466344"/>
            <a:ext cx="3986784" cy="3506724"/>
          </a:xfrm>
          <a:prstGeom prst="rect">
            <a:avLst/>
          </a:prstGeom>
        </p:spPr>
      </p:pic>
      <p:sp>
        <p:nvSpPr>
          <p:cNvPr id="7" name="ЦИФРОВАЯ ИГРА + ФИЗИЧЕСКАЯ АКТИВНОСТЬ"/>
          <p:cNvSpPr txBox="1"/>
          <p:nvPr/>
        </p:nvSpPr>
        <p:spPr>
          <a:xfrm>
            <a:off x="8156448" y="3154680"/>
            <a:ext cx="3419856" cy="1554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80" b="1">
                <a:solidFill>
                  <a:srgbClr val="C4E58D"/>
                </a:solidFill>
                <a:latin typeface="Arial"/>
              </a:rPr>
              <a:t>ЦИФРОВАЯ ИГРА + ФИЗИЧЕСКАЯ АКТИВНОСТЬ</a:t>
            </a:r>
          </a:p>
        </p:txBody>
      </p:sp>
      <p:sp>
        <p:nvSpPr>
          <p:cNvPr id="8" name="Карточка"/>
          <p:cNvSpPr/>
          <p:nvPr/>
        </p:nvSpPr>
        <p:spPr>
          <a:xfrm>
            <a:off x="603504" y="3438144"/>
            <a:ext cx="3419856" cy="1380744"/>
          </a:xfrm>
          <a:prstGeom prst="roundRect">
            <a:avLst>
              <a:gd name="adj" fmla="val 5500"/>
            </a:avLst>
          </a:prstGeom>
          <a:solidFill>
            <a:srgbClr val="14362B"/>
          </a:solidFill>
          <a:ln w="8255">
            <a:solidFill>
              <a:srgbClr val="365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ФОРМАТ СОРЕВНОВАНИЙ"/>
          <p:cNvSpPr txBox="1"/>
          <p:nvPr/>
        </p:nvSpPr>
        <p:spPr>
          <a:xfrm>
            <a:off x="786384" y="3611880"/>
            <a:ext cx="3054096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80" b="1" spc="30">
                <a:solidFill>
                  <a:srgbClr val="C4E58D"/>
                </a:solidFill>
                <a:latin typeface="Arial"/>
              </a:rPr>
              <a:t>ФОРМАТ СОРЕВНОВАНИЙ</a:t>
            </a:r>
          </a:p>
        </p:txBody>
      </p:sp>
      <p:sp>
        <p:nvSpPr>
          <p:cNvPr id="10" name="Киберспорт и спорт"/>
          <p:cNvSpPr txBox="1"/>
          <p:nvPr/>
        </p:nvSpPr>
        <p:spPr>
          <a:xfrm>
            <a:off x="786384" y="3858768"/>
            <a:ext cx="3054096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>
                <a:solidFill>
                  <a:srgbClr val="F8FAF3"/>
                </a:solidFill>
                <a:latin typeface="Arial"/>
              </a:rPr>
              <a:t>Киберспорт и спорт</a:t>
            </a:r>
          </a:p>
        </p:txBody>
      </p:sp>
      <p:sp>
        <p:nvSpPr>
          <p:cNvPr id="11" name="Цифровой и физический этапы фиджитал-шутера. Dota 2 — отдельная дисциплина Игр.¹"/>
          <p:cNvSpPr txBox="1"/>
          <p:nvPr/>
        </p:nvSpPr>
        <p:spPr>
          <a:xfrm>
            <a:off x="786384" y="4261104"/>
            <a:ext cx="3054096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Цифровой и физический этапы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в одном соревновании. Дисциплины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определяет регламент Игр.¹</a:t>
            </a:r>
          </a:p>
        </p:txBody>
      </p:sp>
      <p:sp>
        <p:nvSpPr>
          <p:cNvPr id="12" name="Карточка"/>
          <p:cNvSpPr/>
          <p:nvPr/>
        </p:nvSpPr>
        <p:spPr>
          <a:xfrm>
            <a:off x="4379976" y="3438144"/>
            <a:ext cx="3419856" cy="1380744"/>
          </a:xfrm>
          <a:prstGeom prst="roundRect">
            <a:avLst>
              <a:gd name="adj" fmla="val 5500"/>
            </a:avLst>
          </a:prstGeom>
          <a:solidFill>
            <a:srgbClr val="14362B"/>
          </a:solidFill>
          <a:ln w="8255">
            <a:solidFill>
              <a:srgbClr val="365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РАЗВИТИЕ В РОССИИ"/>
          <p:cNvSpPr txBox="1"/>
          <p:nvPr/>
        </p:nvSpPr>
        <p:spPr>
          <a:xfrm>
            <a:off x="4562856" y="3611880"/>
            <a:ext cx="3054096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80" b="1" spc="30">
                <a:solidFill>
                  <a:srgbClr val="C4E58D"/>
                </a:solidFill>
                <a:latin typeface="Arial"/>
              </a:rPr>
              <a:t>РАЗВИТИЕ В РОССИИ</a:t>
            </a:r>
          </a:p>
        </p:txBody>
      </p:sp>
      <p:sp>
        <p:nvSpPr>
          <p:cNvPr id="14" name="Казань • 2024"/>
          <p:cNvSpPr txBox="1"/>
          <p:nvPr/>
        </p:nvSpPr>
        <p:spPr>
          <a:xfrm>
            <a:off x="4562856" y="3858768"/>
            <a:ext cx="3054096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>
                <a:solidFill>
                  <a:srgbClr val="F8FAF3"/>
                </a:solidFill>
                <a:latin typeface="Arial"/>
              </a:rPr>
              <a:t>Казань • 2024</a:t>
            </a:r>
          </a:p>
        </p:txBody>
      </p:sp>
      <p:sp>
        <p:nvSpPr>
          <p:cNvPr id="15" name="Здесь состоялись первые Игры. Минспорт сообщает о господдержке развития фиджитал-спорта.²"/>
          <p:cNvSpPr txBox="1"/>
          <p:nvPr/>
        </p:nvSpPr>
        <p:spPr>
          <a:xfrm>
            <a:off x="4562856" y="4261104"/>
            <a:ext cx="3054096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Здесь состоялись первые Игры.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Минспорт сообщает о господдержке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развития фиджитал-спорта.²</a:t>
            </a:r>
          </a:p>
        </p:txBody>
      </p:sp>
      <p:sp>
        <p:nvSpPr>
          <p:cNvPr id="16" name="Карточка"/>
          <p:cNvSpPr/>
          <p:nvPr/>
        </p:nvSpPr>
        <p:spPr>
          <a:xfrm>
            <a:off x="8156448" y="3438144"/>
            <a:ext cx="3419856" cy="1380744"/>
          </a:xfrm>
          <a:prstGeom prst="roundRect">
            <a:avLst>
              <a:gd name="adj" fmla="val 5500"/>
            </a:avLst>
          </a:prstGeom>
          <a:solidFill>
            <a:srgbClr val="14362B"/>
          </a:solidFill>
          <a:ln w="8255">
            <a:solidFill>
              <a:srgbClr val="365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ПРЕДВАРИТЕЛЬНЫЙ ОРИЕНТИР"/>
          <p:cNvSpPr txBox="1"/>
          <p:nvPr/>
        </p:nvSpPr>
        <p:spPr>
          <a:xfrm>
            <a:off x="8339327" y="3611880"/>
            <a:ext cx="3054096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80" b="1" spc="30">
                <a:solidFill>
                  <a:srgbClr val="C4E58D"/>
                </a:solidFill>
                <a:latin typeface="Arial"/>
              </a:rPr>
              <a:t>ПРЕДВАРИТЕЛЬНЫЙ ОРИЕНТИР</a:t>
            </a:r>
          </a:p>
        </p:txBody>
      </p:sp>
      <p:sp>
        <p:nvSpPr>
          <p:cNvPr id="18" name="Беларусь*"/>
          <p:cNvSpPr txBox="1"/>
          <p:nvPr/>
        </p:nvSpPr>
        <p:spPr>
          <a:xfrm>
            <a:off x="8339327" y="3858768"/>
            <a:ext cx="3054096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>
                <a:solidFill>
                  <a:srgbClr val="F8FAF3"/>
                </a:solidFill>
                <a:latin typeface="Arial"/>
              </a:rPr>
              <a:t>Беларусь*</a:t>
            </a:r>
          </a:p>
        </p:txBody>
      </p:sp>
      <p:sp>
        <p:nvSpPr>
          <p:cNvPr id="19" name="Возможная площадка следующих Игр — по предварительной информации команды программы."/>
          <p:cNvSpPr txBox="1"/>
          <p:nvPr/>
        </p:nvSpPr>
        <p:spPr>
          <a:xfrm>
            <a:off x="8339327" y="4261104"/>
            <a:ext cx="3054096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Возможная площадка следующих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Игр — по предварительной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30" b="0">
                <a:solidFill>
                  <a:srgbClr val="AABBB0"/>
                </a:solidFill>
                <a:latin typeface="Arial"/>
              </a:rPr>
              <a:t>информации команды программы.</a:t>
            </a:r>
          </a:p>
        </p:txBody>
      </p:sp>
      <p:sp>
        <p:nvSpPr>
          <p:cNvPr id="20" name="Возможное участие в отборах"/>
          <p:cNvSpPr/>
          <p:nvPr/>
        </p:nvSpPr>
        <p:spPr>
          <a:xfrm>
            <a:off x="603504" y="5074920"/>
            <a:ext cx="10972800" cy="914400"/>
          </a:xfrm>
          <a:prstGeom prst="roundRect">
            <a:avLst>
              <a:gd name="adj" fmla="val 5500"/>
            </a:avLst>
          </a:prstGeom>
          <a:solidFill>
            <a:srgbClr val="C4E5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В перспективе — участие подготовленных команд в официальных отборах³"/>
          <p:cNvSpPr txBox="1"/>
          <p:nvPr/>
        </p:nvSpPr>
        <p:spPr>
          <a:xfrm>
            <a:off x="841248" y="5239512"/>
            <a:ext cx="10497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>
                <a:solidFill>
                  <a:srgbClr val="17372A"/>
                </a:solidFill>
                <a:latin typeface="Arial"/>
              </a:rPr>
              <a:t>В перспективе — участие подготовленных команд в официальных отборах³</a:t>
            </a:r>
          </a:p>
        </p:txBody>
      </p:sp>
      <p:sp>
        <p:nvSpPr>
          <p:cNvPr id="22" name="Допуск зависит от возраста, уровня подготовки и регламента. Обучение не даёт автоматическо"/>
          <p:cNvSpPr txBox="1"/>
          <p:nvPr/>
        </p:nvSpPr>
        <p:spPr>
          <a:xfrm>
            <a:off x="841248" y="5605272"/>
            <a:ext cx="10497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40" b="0" dirty="0">
                <a:solidFill>
                  <a:srgbClr val="17372A"/>
                </a:solidFill>
                <a:latin typeface="Arial"/>
              </a:rPr>
              <a:t>Допуск зависит от возраста, уровня подготовки и регламента.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03504" y="6446520"/>
            <a:ext cx="10981944" cy="0"/>
          </a:xfrm>
          <a:prstGeom prst="line">
            <a:avLst/>
          </a:prstGeom>
          <a:ln w="7620">
            <a:solidFill>
              <a:srgbClr val="2753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КИБЕРСПОРТ СО СМЫСЛОМ"/>
          <p:cNvSpPr txBox="1"/>
          <p:nvPr/>
        </p:nvSpPr>
        <p:spPr>
          <a:xfrm>
            <a:off x="603504" y="6556248"/>
            <a:ext cx="3200400" cy="128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10" b="1">
                <a:solidFill>
                  <a:srgbClr val="83A291"/>
                </a:solidFill>
                <a:latin typeface="Arial"/>
              </a:rPr>
              <a:t>КИБЕРСПОРТ СО СМЫСЛОМ</a:t>
            </a:r>
          </a:p>
        </p:txBody>
      </p:sp>
      <p:sp>
        <p:nvSpPr>
          <p:cNvPr id="27" name="Номер слайда 15"/>
          <p:cNvSpPr txBox="1"/>
          <p:nvPr/>
        </p:nvSpPr>
        <p:spPr>
          <a:xfrm>
            <a:off x="11137392" y="6537960"/>
            <a:ext cx="43891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>
                <a:solidFill>
                  <a:srgbClr val="83A291"/>
                </a:solidFill>
                <a:latin typeface="Arial"/>
              </a:rPr>
              <a:t>15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6D767CF-F83A-45AA-AE9C-CC34E3B1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942" y="686064"/>
            <a:ext cx="3396688" cy="2264808"/>
          </a:xfrm>
          <a:prstGeom prst="rect">
            <a:avLst/>
          </a:prstGeom>
          <a:noFill/>
          <a:ln>
            <a:solidFill>
              <a:srgbClr val="123D2A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61" y="1723019"/>
            <a:ext cx="548053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Минимальные: </a:t>
            </a:r>
            <a:endParaRPr lang="ru-RU" sz="2000" b="1" dirty="0" smtClean="0"/>
          </a:p>
          <a:p>
            <a:pPr algn="ctr"/>
            <a:r>
              <a:rPr lang="ru-RU" sz="2000" dirty="0" smtClean="0"/>
              <a:t>позволят </a:t>
            </a:r>
            <a:r>
              <a:rPr lang="ru-RU" sz="2000" dirty="0"/>
              <a:t>запустить игру, но для комфортной игры на высоких настройках, скорее всего, придётся снизить </a:t>
            </a:r>
            <a:r>
              <a:rPr lang="ru-RU" sz="2000" dirty="0" smtClean="0"/>
              <a:t>графику</a:t>
            </a:r>
          </a:p>
          <a:p>
            <a:endParaRPr lang="ru-RU" sz="2000" dirty="0" smtClean="0"/>
          </a:p>
          <a:p>
            <a:r>
              <a:rPr lang="ru-RU" sz="2000" dirty="0" smtClean="0"/>
              <a:t>ОС</a:t>
            </a:r>
            <a:r>
              <a:rPr lang="ru-RU" sz="2000" dirty="0"/>
              <a:t>: </a:t>
            </a:r>
            <a:r>
              <a:rPr lang="ru-RU" sz="2000" dirty="0" err="1"/>
              <a:t>Windows</a:t>
            </a:r>
            <a:r>
              <a:rPr lang="ru-RU" sz="2000" dirty="0"/>
              <a:t> 10/11 64-bit; </a:t>
            </a:r>
            <a:endParaRPr lang="ru-RU" sz="2000" dirty="0" smtClean="0"/>
          </a:p>
          <a:p>
            <a:r>
              <a:rPr lang="ru-RU" sz="2000" dirty="0" smtClean="0"/>
              <a:t>Процессор</a:t>
            </a:r>
            <a:r>
              <a:rPr lang="ru-RU" sz="2000" dirty="0"/>
              <a:t>: </a:t>
            </a:r>
            <a:r>
              <a:rPr lang="ru-RU" sz="2000" dirty="0" err="1"/>
              <a:t>Intel</a:t>
            </a:r>
            <a:r>
              <a:rPr lang="ru-RU" sz="2000" dirty="0"/>
              <a:t> </a:t>
            </a:r>
            <a:r>
              <a:rPr lang="ru-RU" sz="2000" dirty="0" err="1"/>
              <a:t>Core</a:t>
            </a:r>
            <a:r>
              <a:rPr lang="ru-RU" sz="2000" dirty="0"/>
              <a:t> i5-7300U или AMD </a:t>
            </a:r>
            <a:r>
              <a:rPr lang="ru-RU" sz="2000" dirty="0" err="1"/>
              <a:t>Ryzen</a:t>
            </a:r>
            <a:r>
              <a:rPr lang="ru-RU" sz="2000" dirty="0"/>
              <a:t> 3 3300U; ОЗУ: 8 ГБ; </a:t>
            </a:r>
            <a:endParaRPr lang="ru-RU" sz="2000" dirty="0" smtClean="0"/>
          </a:p>
          <a:p>
            <a:r>
              <a:rPr lang="ru-RU" sz="2000" dirty="0" smtClean="0"/>
              <a:t>Видеокарта</a:t>
            </a:r>
            <a:r>
              <a:rPr lang="ru-RU" sz="2000" dirty="0"/>
              <a:t>: NVIDIA </a:t>
            </a:r>
            <a:r>
              <a:rPr lang="ru-RU" sz="2000" dirty="0" err="1"/>
              <a:t>GeForce</a:t>
            </a:r>
            <a:r>
              <a:rPr lang="ru-RU" sz="2000" dirty="0"/>
              <a:t> GTX 960 (4 ГБ) или AMD </a:t>
            </a:r>
            <a:r>
              <a:rPr lang="ru-RU" sz="2000" dirty="0" err="1"/>
              <a:t>Radeon</a:t>
            </a:r>
            <a:r>
              <a:rPr lang="ru-RU" sz="2000" dirty="0"/>
              <a:t> RX 470 (4 ГБ); </a:t>
            </a:r>
            <a:r>
              <a:rPr lang="ru-RU" sz="2000" dirty="0" err="1"/>
              <a:t>DirectX</a:t>
            </a:r>
            <a:r>
              <a:rPr lang="ru-RU" sz="2000" dirty="0"/>
              <a:t>: </a:t>
            </a:r>
            <a:r>
              <a:rPr lang="ru-RU" sz="2000" dirty="0" err="1"/>
              <a:t>Version</a:t>
            </a:r>
            <a:r>
              <a:rPr lang="ru-RU" sz="2000" dirty="0"/>
              <a:t> 12;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Место </a:t>
            </a:r>
            <a:r>
              <a:rPr lang="ru-RU" sz="2000" dirty="0"/>
              <a:t>на диске: около 100 ГБ (SSD сильно ускорит загрузку). </a:t>
            </a:r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ИГРЫ БУДУЩЕГО  /  ПЕРСПЕКТИВА УЧАСТИЯ"/>
          <p:cNvSpPr txBox="1"/>
          <p:nvPr/>
        </p:nvSpPr>
        <p:spPr>
          <a:xfrm>
            <a:off x="348527" y="192024"/>
            <a:ext cx="722165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spc="12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Технические характеристики 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spc="120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для компьютера</a:t>
            </a:r>
            <a:endParaRPr lang="ru-RU" sz="2800" b="1" spc="120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95645" y="1810942"/>
            <a:ext cx="56915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Рекомендуемые</a:t>
            </a:r>
            <a:r>
              <a:rPr lang="ru-RU" sz="2000" dirty="0" smtClean="0"/>
              <a:t>:</a:t>
            </a:r>
          </a:p>
          <a:p>
            <a:pPr algn="ctr"/>
            <a:r>
              <a:rPr lang="ru-RU" sz="2000" dirty="0" smtClean="0"/>
              <a:t>(для </a:t>
            </a:r>
            <a:r>
              <a:rPr lang="ru-RU" sz="2000" dirty="0"/>
              <a:t>стабильных 60+ FPS на высоких настройках в 1080p): </a:t>
            </a:r>
          </a:p>
          <a:p>
            <a:endParaRPr lang="ru-RU" sz="2000" dirty="0" smtClean="0"/>
          </a:p>
          <a:p>
            <a:r>
              <a:rPr lang="ru-RU" sz="2000" dirty="0" smtClean="0"/>
              <a:t>Процессор</a:t>
            </a:r>
            <a:r>
              <a:rPr lang="ru-RU" sz="2000" dirty="0"/>
              <a:t>: </a:t>
            </a:r>
            <a:r>
              <a:rPr lang="ru-RU" sz="2000" dirty="0" err="1"/>
              <a:t>Intel</a:t>
            </a:r>
            <a:r>
              <a:rPr lang="ru-RU" sz="2000" dirty="0"/>
              <a:t> </a:t>
            </a:r>
            <a:r>
              <a:rPr lang="ru-RU" sz="2000" dirty="0" err="1"/>
              <a:t>Core</a:t>
            </a:r>
            <a:r>
              <a:rPr lang="ru-RU" sz="2000" dirty="0"/>
              <a:t> i7-10700 или AMD </a:t>
            </a:r>
            <a:r>
              <a:rPr lang="ru-RU" sz="2000" dirty="0" err="1"/>
              <a:t>Ryzen</a:t>
            </a:r>
            <a:r>
              <a:rPr lang="ru-RU" sz="2000" dirty="0"/>
              <a:t> 5 3600X; ОЗУ: 16 ГБ;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Видеокарта</a:t>
            </a:r>
            <a:r>
              <a:rPr lang="ru-RU" sz="2000" dirty="0"/>
              <a:t>: NVIDIA </a:t>
            </a:r>
            <a:r>
              <a:rPr lang="ru-RU" sz="2000" dirty="0" err="1"/>
              <a:t>GeForce</a:t>
            </a:r>
            <a:r>
              <a:rPr lang="ru-RU" sz="2000" dirty="0"/>
              <a:t> RTX 3060 (12 ГБ) или AMD </a:t>
            </a:r>
            <a:r>
              <a:rPr lang="ru-RU" sz="2000" dirty="0" err="1"/>
              <a:t>Radeon</a:t>
            </a:r>
            <a:r>
              <a:rPr lang="ru-RU" sz="2000" dirty="0"/>
              <a:t> RX 6700 XT (12 ГБ); </a:t>
            </a:r>
            <a:r>
              <a:rPr lang="ru-RU" sz="2000" dirty="0" err="1"/>
              <a:t>DirectX</a:t>
            </a:r>
            <a:r>
              <a:rPr lang="ru-RU" sz="2000" dirty="0"/>
              <a:t>: </a:t>
            </a:r>
            <a:r>
              <a:rPr lang="ru-RU" sz="2000" dirty="0" err="1"/>
              <a:t>Version</a:t>
            </a:r>
            <a:r>
              <a:rPr lang="ru-RU" sz="2000" dirty="0"/>
              <a:t> 12;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Место </a:t>
            </a:r>
            <a:r>
              <a:rPr lang="ru-RU" sz="2000" dirty="0"/>
              <a:t>на диске: 100 ГБ (обязательно SSD).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8621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1448</Words>
  <Application>Microsoft Office PowerPoint</Application>
  <PresentationFormat>Широкоэкранный</PresentationFormat>
  <Paragraphs>375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ЦПП «Профзащита»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Киберспорт со смыслом — программа для школы</dc:title>
  <dc:subject>Бонус для учителей и перспектива участия в Играх будущего</dc:subject>
  <dc:creator>Профзащита</dc:creator>
  <dc:description>Дополнено двумя слайдами. Проверка открытых источников 02.10.2026.</dc:description>
  <cp:lastModifiedBy>Директор</cp:lastModifiedBy>
  <cp:revision>10</cp:revision>
  <dcterms:created xsi:type="dcterms:W3CDTF">2026-10-02T08:15:03Z</dcterms:created>
  <dcterms:modified xsi:type="dcterms:W3CDTF">2026-10-19T08:04:06Z</dcterms:modified>
</cp:coreProperties>
</file>